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0933E-D44A-49F5-9918-8465FAF04305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39551-7AB7-4E8C-B6C4-5B147BB254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1" name="Picture 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0000">
            <a:off x="22225" y="227013"/>
            <a:ext cx="2133600" cy="190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8001000" y="7620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28600" y="3217863"/>
            <a:ext cx="8763000" cy="3106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241300" algn="just"/>
            <a:r>
              <a:rPr lang="en-US">
                <a:solidFill>
                  <a:srgbClr val="0000FF"/>
                </a:solidFill>
              </a:rPr>
              <a:t>- Vật đang đứng yên, bắt đầu chuyển động.</a:t>
            </a:r>
          </a:p>
          <a:p>
            <a:pPr indent="241300" algn="just"/>
            <a:r>
              <a:rPr lang="en-US">
                <a:solidFill>
                  <a:srgbClr val="0000FF"/>
                </a:solidFill>
              </a:rPr>
              <a:t>- Vật đang chuyển động, bị dừng lại.</a:t>
            </a:r>
          </a:p>
          <a:p>
            <a:pPr indent="241300">
              <a:spcBef>
                <a:spcPct val="50000"/>
              </a:spcBef>
            </a:pP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625 0.005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3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381000" y="1673225"/>
            <a:ext cx="3505200" cy="2184400"/>
            <a:chOff x="403" y="1776"/>
            <a:chExt cx="2477" cy="1544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403" y="3080"/>
              <a:ext cx="239" cy="240"/>
              <a:chOff x="3408" y="2593"/>
              <a:chExt cx="306" cy="307"/>
            </a:xfrm>
          </p:grpSpPr>
          <p:sp>
            <p:nvSpPr>
              <p:cNvPr id="7191" name="Oval 57"/>
              <p:cNvSpPr>
                <a:spLocks noChangeArrowheads="1"/>
              </p:cNvSpPr>
              <p:nvPr/>
            </p:nvSpPr>
            <p:spPr bwMode="auto">
              <a:xfrm>
                <a:off x="3408" y="2593"/>
                <a:ext cx="306" cy="307"/>
              </a:xfrm>
              <a:prstGeom prst="ellipse">
                <a:avLst/>
              </a:prstGeom>
              <a:solidFill>
                <a:srgbClr val="33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Oval 60"/>
              <p:cNvSpPr>
                <a:spLocks noChangeArrowheads="1"/>
              </p:cNvSpPr>
              <p:nvPr/>
            </p:nvSpPr>
            <p:spPr bwMode="auto">
              <a:xfrm>
                <a:off x="3530" y="2722"/>
                <a:ext cx="53" cy="5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90" name="Line 48"/>
            <p:cNvSpPr>
              <a:spLocks noChangeShapeType="1"/>
            </p:cNvSpPr>
            <p:nvPr/>
          </p:nvSpPr>
          <p:spPr bwMode="auto">
            <a:xfrm flipV="1">
              <a:off x="542" y="1776"/>
              <a:ext cx="2338" cy="141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3775075" y="555625"/>
            <a:ext cx="609600" cy="2057400"/>
            <a:chOff x="2378" y="1342"/>
            <a:chExt cx="384" cy="1296"/>
          </a:xfrm>
        </p:grpSpPr>
        <p:sp>
          <p:nvSpPr>
            <p:cNvPr id="7187" name="Line 51"/>
            <p:cNvSpPr>
              <a:spLocks noChangeShapeType="1"/>
            </p:cNvSpPr>
            <p:nvPr/>
          </p:nvSpPr>
          <p:spPr bwMode="auto">
            <a:xfrm>
              <a:off x="2572" y="1342"/>
              <a:ext cx="0" cy="111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Rectangle 54"/>
            <p:cNvSpPr>
              <a:spLocks noChangeArrowheads="1"/>
            </p:cNvSpPr>
            <p:nvPr/>
          </p:nvSpPr>
          <p:spPr bwMode="auto">
            <a:xfrm>
              <a:off x="2378" y="2430"/>
              <a:ext cx="384" cy="208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Rectangle 68" descr="Recycled paper"/>
          <p:cNvSpPr>
            <a:spLocks noChangeArrowheads="1"/>
          </p:cNvSpPr>
          <p:nvPr/>
        </p:nvSpPr>
        <p:spPr bwMode="auto">
          <a:xfrm>
            <a:off x="3810000" y="25400"/>
            <a:ext cx="2895600" cy="1905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606800" y="1701800"/>
            <a:ext cx="485775" cy="488950"/>
            <a:chOff x="3936" y="384"/>
            <a:chExt cx="1273" cy="1282"/>
          </a:xfrm>
        </p:grpSpPr>
        <p:sp>
          <p:nvSpPr>
            <p:cNvPr id="7183" name="Oval 28"/>
            <p:cNvSpPr>
              <a:spLocks noChangeArrowheads="1"/>
            </p:cNvSpPr>
            <p:nvPr/>
          </p:nvSpPr>
          <p:spPr bwMode="auto">
            <a:xfrm>
              <a:off x="3936" y="390"/>
              <a:ext cx="1273" cy="127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29"/>
            <p:cNvSpPr>
              <a:spLocks noChangeShapeType="1"/>
            </p:cNvSpPr>
            <p:nvPr/>
          </p:nvSpPr>
          <p:spPr bwMode="auto">
            <a:xfrm>
              <a:off x="4563" y="384"/>
              <a:ext cx="0" cy="1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31"/>
            <p:cNvSpPr>
              <a:spLocks noChangeShapeType="1"/>
            </p:cNvSpPr>
            <p:nvPr/>
          </p:nvSpPr>
          <p:spPr bwMode="auto">
            <a:xfrm>
              <a:off x="3936" y="1031"/>
              <a:ext cx="1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Oval 42"/>
            <p:cNvSpPr>
              <a:spLocks noChangeArrowheads="1"/>
            </p:cNvSpPr>
            <p:nvPr/>
          </p:nvSpPr>
          <p:spPr bwMode="auto">
            <a:xfrm>
              <a:off x="4444" y="926"/>
              <a:ext cx="220" cy="2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533400" y="1905000"/>
            <a:ext cx="3352800" cy="2032000"/>
            <a:chOff x="336" y="1406"/>
            <a:chExt cx="3409" cy="2066"/>
          </a:xfrm>
        </p:grpSpPr>
        <p:sp>
          <p:nvSpPr>
            <p:cNvPr id="7180" name="AutoShape 39"/>
            <p:cNvSpPr>
              <a:spLocks noChangeArrowheads="1"/>
            </p:cNvSpPr>
            <p:nvPr/>
          </p:nvSpPr>
          <p:spPr bwMode="auto">
            <a:xfrm flipH="1">
              <a:off x="336" y="1776"/>
              <a:ext cx="2832" cy="1696"/>
            </a:xfrm>
            <a:prstGeom prst="rtTriangle">
              <a:avLst/>
            </a:prstGeom>
            <a:solidFill>
              <a:schemeClr val="accent1"/>
            </a:solidFill>
            <a:ln w="635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40"/>
            <p:cNvSpPr>
              <a:spLocks noChangeShapeType="1"/>
            </p:cNvSpPr>
            <p:nvPr/>
          </p:nvSpPr>
          <p:spPr bwMode="auto">
            <a:xfrm flipV="1">
              <a:off x="2208" y="1488"/>
              <a:ext cx="1440" cy="864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Oval 32"/>
            <p:cNvSpPr>
              <a:spLocks noChangeArrowheads="1"/>
            </p:cNvSpPr>
            <p:nvPr/>
          </p:nvSpPr>
          <p:spPr bwMode="auto">
            <a:xfrm>
              <a:off x="3648" y="1406"/>
              <a:ext cx="97" cy="9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 flipH="1">
            <a:off x="5848350" y="2011363"/>
            <a:ext cx="338138" cy="339725"/>
            <a:chOff x="3408" y="2593"/>
            <a:chExt cx="306" cy="307"/>
          </a:xfrm>
        </p:grpSpPr>
        <p:sp>
          <p:nvSpPr>
            <p:cNvPr id="7178" name="Oval 73"/>
            <p:cNvSpPr>
              <a:spLocks noChangeArrowheads="1"/>
            </p:cNvSpPr>
            <p:nvPr/>
          </p:nvSpPr>
          <p:spPr bwMode="auto">
            <a:xfrm>
              <a:off x="3408" y="2593"/>
              <a:ext cx="306" cy="30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Oval 74"/>
            <p:cNvSpPr>
              <a:spLocks noChangeArrowheads="1"/>
            </p:cNvSpPr>
            <p:nvPr/>
          </p:nvSpPr>
          <p:spPr bwMode="auto">
            <a:xfrm>
              <a:off x="3530" y="2722"/>
              <a:ext cx="53" cy="5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6" name="AutoShape 85"/>
          <p:cNvSpPr>
            <a:spLocks noChangeArrowheads="1"/>
          </p:cNvSpPr>
          <p:nvPr/>
        </p:nvSpPr>
        <p:spPr bwMode="auto">
          <a:xfrm>
            <a:off x="5824538" y="2293938"/>
            <a:ext cx="2786062" cy="1668462"/>
          </a:xfrm>
          <a:prstGeom prst="rtTriangle">
            <a:avLst/>
          </a:prstGeom>
          <a:solidFill>
            <a:schemeClr val="accent1"/>
          </a:solidFill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05" name="Text Box 89"/>
          <p:cNvSpPr txBox="1">
            <a:spLocks noChangeArrowheads="1"/>
          </p:cNvSpPr>
          <p:nvPr/>
        </p:nvSpPr>
        <p:spPr bwMode="auto">
          <a:xfrm>
            <a:off x="0" y="4800600"/>
            <a:ext cx="8839200" cy="243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866775" algn="just"/>
            <a:r>
              <a:rPr lang="en-US">
                <a:solidFill>
                  <a:srgbClr val="0000FF"/>
                </a:solidFill>
              </a:rPr>
              <a:t>- Vật chuyển động chậm lại.</a:t>
            </a:r>
          </a:p>
          <a:p>
            <a:pPr indent="866775" algn="just"/>
            <a:r>
              <a:rPr lang="en-US">
                <a:solidFill>
                  <a:srgbClr val="0000FF"/>
                </a:solidFill>
              </a:rPr>
              <a:t>- Vật chuyển động nhanh lên.</a:t>
            </a:r>
          </a:p>
          <a:p>
            <a:pPr indent="866775">
              <a:spcBef>
                <a:spcPct val="50000"/>
              </a:spcBef>
            </a:pP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667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436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0.08334 -0.066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3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-5.55556E-7 0.050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0.08334 -0.0662 L 0.15 -0.11921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-2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-5.55556E-7 0.05046 L -5.55556E-7 0.10602 " pathEditMode="relative" rAng="0" ptsTypes="AA">
                                      <p:cBhvr>
                                        <p:cTn id="14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animMotion origin="layout" path="M 0.15 -0.11921 L 0.225 -0.17893 " pathEditMode="relative" rAng="0" ptsTypes="AA">
                                      <p:cBhvr>
                                        <p:cTn id="16" dur="7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3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5600"/>
                                  </p:stCondLst>
                                  <p:childTnLst>
                                    <p:animMotion origin="layout" path="M -5.55556E-7 0.10602 L -5.55556E-7 0.16157 " pathEditMode="relative" rAng="0" ptsTypes="AA">
                                      <p:cBhvr>
                                        <p:cTn id="18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11701 0.09467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4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11701 0.09475 L 0.30034 0.24081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304800" y="2133600"/>
            <a:ext cx="8610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8001000" y="762000"/>
            <a:ext cx="0" cy="1371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504825"/>
            <a:ext cx="1600200" cy="1600200"/>
            <a:chOff x="1968" y="432"/>
            <a:chExt cx="1440" cy="1440"/>
          </a:xfrm>
        </p:grpSpPr>
        <p:sp>
          <p:nvSpPr>
            <p:cNvPr id="8199" name="Oval 5"/>
            <p:cNvSpPr>
              <a:spLocks noChangeArrowheads="1"/>
            </p:cNvSpPr>
            <p:nvPr/>
          </p:nvSpPr>
          <p:spPr bwMode="auto">
            <a:xfrm>
              <a:off x="1968" y="432"/>
              <a:ext cx="1440" cy="1440"/>
            </a:xfrm>
            <a:prstGeom prst="ellips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0" name="Line 6"/>
            <p:cNvSpPr>
              <a:spLocks noChangeShapeType="1"/>
            </p:cNvSpPr>
            <p:nvPr/>
          </p:nvSpPr>
          <p:spPr bwMode="auto">
            <a:xfrm>
              <a:off x="1968" y="1152"/>
              <a:ext cx="14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7"/>
            <p:cNvSpPr>
              <a:spLocks noChangeShapeType="1"/>
            </p:cNvSpPr>
            <p:nvPr/>
          </p:nvSpPr>
          <p:spPr bwMode="auto">
            <a:xfrm>
              <a:off x="2688" y="432"/>
              <a:ext cx="0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8"/>
            <p:cNvSpPr>
              <a:spLocks noChangeShapeType="1"/>
            </p:cNvSpPr>
            <p:nvPr/>
          </p:nvSpPr>
          <p:spPr bwMode="auto">
            <a:xfrm rot="2689860">
              <a:off x="1968" y="1152"/>
              <a:ext cx="144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9"/>
            <p:cNvSpPr>
              <a:spLocks noChangeShapeType="1"/>
            </p:cNvSpPr>
            <p:nvPr/>
          </p:nvSpPr>
          <p:spPr bwMode="auto">
            <a:xfrm rot="2693246">
              <a:off x="2688" y="432"/>
              <a:ext cx="1" cy="14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936625" y="3192463"/>
            <a:ext cx="72167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161925" y="3124200"/>
            <a:ext cx="8839200" cy="3106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7200" algn="just">
              <a:spcBef>
                <a:spcPct val="20000"/>
              </a:spcBef>
            </a:pPr>
            <a:r>
              <a:rPr lang="en-US">
                <a:solidFill>
                  <a:srgbClr val="0000FF"/>
                </a:solidFill>
              </a:rPr>
              <a:t>- Vật chuyển động theo hướng này, bỗng nhiên chuyển động theo hướng khác.</a:t>
            </a:r>
          </a:p>
          <a:p>
            <a:pPr indent="457200">
              <a:spcBef>
                <a:spcPct val="50000"/>
              </a:spcBef>
            </a:pPr>
            <a:endParaRPr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ccel="50000" decel="50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6625 -3.33333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57200" y="2057400"/>
            <a:ext cx="8382000" cy="2057400"/>
          </a:xfrm>
          <a:prstGeom prst="parallelogram">
            <a:avLst>
              <a:gd name="adj" fmla="val 101852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12043484" flipV="1">
            <a:off x="3124200" y="2438400"/>
            <a:ext cx="1524000" cy="1052513"/>
            <a:chOff x="0" y="0"/>
            <a:chExt cx="696" cy="570"/>
          </a:xfrm>
        </p:grpSpPr>
        <p:sp>
          <p:nvSpPr>
            <p:cNvPr id="13324" name="Freeform 4"/>
            <p:cNvSpPr>
              <a:spLocks/>
            </p:cNvSpPr>
            <p:nvPr/>
          </p:nvSpPr>
          <p:spPr bwMode="auto">
            <a:xfrm>
              <a:off x="0" y="0"/>
              <a:ext cx="610" cy="505"/>
            </a:xfrm>
            <a:custGeom>
              <a:avLst/>
              <a:gdLst>
                <a:gd name="T0" fmla="*/ 229 w 610"/>
                <a:gd name="T1" fmla="*/ 274 h 505"/>
                <a:gd name="T2" fmla="*/ 191 w 610"/>
                <a:gd name="T3" fmla="*/ 267 h 505"/>
                <a:gd name="T4" fmla="*/ 151 w 610"/>
                <a:gd name="T5" fmla="*/ 251 h 505"/>
                <a:gd name="T6" fmla="*/ 105 w 610"/>
                <a:gd name="T7" fmla="*/ 220 h 505"/>
                <a:gd name="T8" fmla="*/ 68 w 610"/>
                <a:gd name="T9" fmla="*/ 226 h 505"/>
                <a:gd name="T10" fmla="*/ 88 w 610"/>
                <a:gd name="T11" fmla="*/ 259 h 505"/>
                <a:gd name="T12" fmla="*/ 123 w 610"/>
                <a:gd name="T13" fmla="*/ 312 h 505"/>
                <a:gd name="T14" fmla="*/ 175 w 610"/>
                <a:gd name="T15" fmla="*/ 343 h 505"/>
                <a:gd name="T16" fmla="*/ 249 w 610"/>
                <a:gd name="T17" fmla="*/ 385 h 505"/>
                <a:gd name="T18" fmla="*/ 305 w 610"/>
                <a:gd name="T19" fmla="*/ 399 h 505"/>
                <a:gd name="T20" fmla="*/ 335 w 610"/>
                <a:gd name="T21" fmla="*/ 411 h 505"/>
                <a:gd name="T22" fmla="*/ 371 w 610"/>
                <a:gd name="T23" fmla="*/ 421 h 505"/>
                <a:gd name="T24" fmla="*/ 398 w 610"/>
                <a:gd name="T25" fmla="*/ 433 h 505"/>
                <a:gd name="T26" fmla="*/ 435 w 610"/>
                <a:gd name="T27" fmla="*/ 459 h 505"/>
                <a:gd name="T28" fmla="*/ 462 w 610"/>
                <a:gd name="T29" fmla="*/ 483 h 505"/>
                <a:gd name="T30" fmla="*/ 494 w 610"/>
                <a:gd name="T31" fmla="*/ 500 h 505"/>
                <a:gd name="T32" fmla="*/ 506 w 610"/>
                <a:gd name="T33" fmla="*/ 490 h 505"/>
                <a:gd name="T34" fmla="*/ 516 w 610"/>
                <a:gd name="T35" fmla="*/ 448 h 505"/>
                <a:gd name="T36" fmla="*/ 550 w 610"/>
                <a:gd name="T37" fmla="*/ 404 h 505"/>
                <a:gd name="T38" fmla="*/ 581 w 610"/>
                <a:gd name="T39" fmla="*/ 354 h 505"/>
                <a:gd name="T40" fmla="*/ 595 w 610"/>
                <a:gd name="T41" fmla="*/ 325 h 505"/>
                <a:gd name="T42" fmla="*/ 573 w 610"/>
                <a:gd name="T43" fmla="*/ 304 h 505"/>
                <a:gd name="T44" fmla="*/ 541 w 610"/>
                <a:gd name="T45" fmla="*/ 291 h 505"/>
                <a:gd name="T46" fmla="*/ 522 w 610"/>
                <a:gd name="T47" fmla="*/ 278 h 505"/>
                <a:gd name="T48" fmla="*/ 477 w 610"/>
                <a:gd name="T49" fmla="*/ 190 h 505"/>
                <a:gd name="T50" fmla="*/ 441 w 610"/>
                <a:gd name="T51" fmla="*/ 125 h 505"/>
                <a:gd name="T52" fmla="*/ 414 w 610"/>
                <a:gd name="T53" fmla="*/ 91 h 505"/>
                <a:gd name="T54" fmla="*/ 394 w 610"/>
                <a:gd name="T55" fmla="*/ 55 h 505"/>
                <a:gd name="T56" fmla="*/ 373 w 610"/>
                <a:gd name="T57" fmla="*/ 39 h 505"/>
                <a:gd name="T58" fmla="*/ 337 w 610"/>
                <a:gd name="T59" fmla="*/ 27 h 505"/>
                <a:gd name="T60" fmla="*/ 300 w 610"/>
                <a:gd name="T61" fmla="*/ 17 h 505"/>
                <a:gd name="T62" fmla="*/ 252 w 610"/>
                <a:gd name="T63" fmla="*/ 16 h 505"/>
                <a:gd name="T64" fmla="*/ 206 w 610"/>
                <a:gd name="T65" fmla="*/ 11 h 505"/>
                <a:gd name="T66" fmla="*/ 189 w 610"/>
                <a:gd name="T67" fmla="*/ 6 h 505"/>
                <a:gd name="T68" fmla="*/ 146 w 610"/>
                <a:gd name="T69" fmla="*/ 3 h 505"/>
                <a:gd name="T70" fmla="*/ 98 w 610"/>
                <a:gd name="T71" fmla="*/ 6 h 505"/>
                <a:gd name="T72" fmla="*/ 54 w 610"/>
                <a:gd name="T73" fmla="*/ 5 h 505"/>
                <a:gd name="T74" fmla="*/ 12 w 610"/>
                <a:gd name="T75" fmla="*/ 0 h 505"/>
                <a:gd name="T76" fmla="*/ 2 w 610"/>
                <a:gd name="T77" fmla="*/ 26 h 505"/>
                <a:gd name="T78" fmla="*/ 24 w 610"/>
                <a:gd name="T79" fmla="*/ 44 h 505"/>
                <a:gd name="T80" fmla="*/ 72 w 610"/>
                <a:gd name="T81" fmla="*/ 54 h 505"/>
                <a:gd name="T82" fmla="*/ 122 w 610"/>
                <a:gd name="T83" fmla="*/ 71 h 505"/>
                <a:gd name="T84" fmla="*/ 159 w 610"/>
                <a:gd name="T85" fmla="*/ 72 h 505"/>
                <a:gd name="T86" fmla="*/ 195 w 610"/>
                <a:gd name="T87" fmla="*/ 101 h 505"/>
                <a:gd name="T88" fmla="*/ 228 w 610"/>
                <a:gd name="T89" fmla="*/ 125 h 505"/>
                <a:gd name="T90" fmla="*/ 248 w 610"/>
                <a:gd name="T91" fmla="*/ 149 h 505"/>
                <a:gd name="T92" fmla="*/ 267 w 610"/>
                <a:gd name="T93" fmla="*/ 175 h 505"/>
                <a:gd name="T94" fmla="*/ 274 w 610"/>
                <a:gd name="T95" fmla="*/ 200 h 505"/>
                <a:gd name="T96" fmla="*/ 275 w 610"/>
                <a:gd name="T97" fmla="*/ 241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0"/>
                <a:gd name="T148" fmla="*/ 0 h 505"/>
                <a:gd name="T149" fmla="*/ 610 w 610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0" h="505">
                  <a:moveTo>
                    <a:pt x="249" y="265"/>
                  </a:moveTo>
                  <a:lnTo>
                    <a:pt x="229" y="274"/>
                  </a:lnTo>
                  <a:lnTo>
                    <a:pt x="214" y="274"/>
                  </a:lnTo>
                  <a:lnTo>
                    <a:pt x="191" y="267"/>
                  </a:lnTo>
                  <a:lnTo>
                    <a:pt x="167" y="265"/>
                  </a:lnTo>
                  <a:lnTo>
                    <a:pt x="151" y="251"/>
                  </a:lnTo>
                  <a:lnTo>
                    <a:pt x="128" y="229"/>
                  </a:lnTo>
                  <a:lnTo>
                    <a:pt x="105" y="220"/>
                  </a:lnTo>
                  <a:lnTo>
                    <a:pt x="82" y="219"/>
                  </a:lnTo>
                  <a:lnTo>
                    <a:pt x="68" y="226"/>
                  </a:lnTo>
                  <a:lnTo>
                    <a:pt x="77" y="239"/>
                  </a:lnTo>
                  <a:lnTo>
                    <a:pt x="88" y="259"/>
                  </a:lnTo>
                  <a:lnTo>
                    <a:pt x="108" y="288"/>
                  </a:lnTo>
                  <a:lnTo>
                    <a:pt x="123" y="312"/>
                  </a:lnTo>
                  <a:lnTo>
                    <a:pt x="152" y="328"/>
                  </a:lnTo>
                  <a:lnTo>
                    <a:pt x="175" y="343"/>
                  </a:lnTo>
                  <a:lnTo>
                    <a:pt x="192" y="353"/>
                  </a:lnTo>
                  <a:lnTo>
                    <a:pt x="249" y="385"/>
                  </a:lnTo>
                  <a:lnTo>
                    <a:pt x="276" y="391"/>
                  </a:lnTo>
                  <a:lnTo>
                    <a:pt x="305" y="399"/>
                  </a:lnTo>
                  <a:lnTo>
                    <a:pt x="320" y="403"/>
                  </a:lnTo>
                  <a:lnTo>
                    <a:pt x="335" y="411"/>
                  </a:lnTo>
                  <a:lnTo>
                    <a:pt x="356" y="416"/>
                  </a:lnTo>
                  <a:lnTo>
                    <a:pt x="371" y="421"/>
                  </a:lnTo>
                  <a:lnTo>
                    <a:pt x="386" y="426"/>
                  </a:lnTo>
                  <a:lnTo>
                    <a:pt x="398" y="433"/>
                  </a:lnTo>
                  <a:lnTo>
                    <a:pt x="416" y="442"/>
                  </a:lnTo>
                  <a:lnTo>
                    <a:pt x="435" y="459"/>
                  </a:lnTo>
                  <a:lnTo>
                    <a:pt x="450" y="471"/>
                  </a:lnTo>
                  <a:lnTo>
                    <a:pt x="462" y="483"/>
                  </a:lnTo>
                  <a:lnTo>
                    <a:pt x="477" y="492"/>
                  </a:lnTo>
                  <a:lnTo>
                    <a:pt x="494" y="500"/>
                  </a:lnTo>
                  <a:lnTo>
                    <a:pt x="504" y="505"/>
                  </a:lnTo>
                  <a:lnTo>
                    <a:pt x="506" y="490"/>
                  </a:lnTo>
                  <a:lnTo>
                    <a:pt x="509" y="475"/>
                  </a:lnTo>
                  <a:lnTo>
                    <a:pt x="516" y="448"/>
                  </a:lnTo>
                  <a:lnTo>
                    <a:pt x="539" y="421"/>
                  </a:lnTo>
                  <a:lnTo>
                    <a:pt x="550" y="404"/>
                  </a:lnTo>
                  <a:lnTo>
                    <a:pt x="571" y="373"/>
                  </a:lnTo>
                  <a:lnTo>
                    <a:pt x="581" y="354"/>
                  </a:lnTo>
                  <a:lnTo>
                    <a:pt x="592" y="338"/>
                  </a:lnTo>
                  <a:lnTo>
                    <a:pt x="595" y="325"/>
                  </a:lnTo>
                  <a:lnTo>
                    <a:pt x="610" y="322"/>
                  </a:lnTo>
                  <a:lnTo>
                    <a:pt x="573" y="304"/>
                  </a:lnTo>
                  <a:lnTo>
                    <a:pt x="561" y="297"/>
                  </a:lnTo>
                  <a:lnTo>
                    <a:pt x="541" y="291"/>
                  </a:lnTo>
                  <a:lnTo>
                    <a:pt x="530" y="285"/>
                  </a:lnTo>
                  <a:lnTo>
                    <a:pt x="522" y="278"/>
                  </a:lnTo>
                  <a:lnTo>
                    <a:pt x="512" y="256"/>
                  </a:lnTo>
                  <a:lnTo>
                    <a:pt x="477" y="190"/>
                  </a:lnTo>
                  <a:lnTo>
                    <a:pt x="460" y="154"/>
                  </a:lnTo>
                  <a:lnTo>
                    <a:pt x="441" y="125"/>
                  </a:lnTo>
                  <a:lnTo>
                    <a:pt x="427" y="110"/>
                  </a:lnTo>
                  <a:lnTo>
                    <a:pt x="414" y="91"/>
                  </a:lnTo>
                  <a:lnTo>
                    <a:pt x="404" y="74"/>
                  </a:lnTo>
                  <a:lnTo>
                    <a:pt x="394" y="55"/>
                  </a:lnTo>
                  <a:lnTo>
                    <a:pt x="385" y="44"/>
                  </a:lnTo>
                  <a:lnTo>
                    <a:pt x="373" y="39"/>
                  </a:lnTo>
                  <a:lnTo>
                    <a:pt x="350" y="35"/>
                  </a:lnTo>
                  <a:lnTo>
                    <a:pt x="337" y="27"/>
                  </a:lnTo>
                  <a:lnTo>
                    <a:pt x="321" y="17"/>
                  </a:lnTo>
                  <a:lnTo>
                    <a:pt x="300" y="17"/>
                  </a:lnTo>
                  <a:lnTo>
                    <a:pt x="273" y="21"/>
                  </a:lnTo>
                  <a:lnTo>
                    <a:pt x="252" y="16"/>
                  </a:lnTo>
                  <a:lnTo>
                    <a:pt x="228" y="24"/>
                  </a:lnTo>
                  <a:lnTo>
                    <a:pt x="206" y="11"/>
                  </a:lnTo>
                  <a:lnTo>
                    <a:pt x="194" y="8"/>
                  </a:lnTo>
                  <a:lnTo>
                    <a:pt x="189" y="6"/>
                  </a:lnTo>
                  <a:lnTo>
                    <a:pt x="171" y="3"/>
                  </a:lnTo>
                  <a:lnTo>
                    <a:pt x="146" y="3"/>
                  </a:lnTo>
                  <a:lnTo>
                    <a:pt x="117" y="3"/>
                  </a:lnTo>
                  <a:lnTo>
                    <a:pt x="98" y="6"/>
                  </a:lnTo>
                  <a:lnTo>
                    <a:pt x="75" y="5"/>
                  </a:lnTo>
                  <a:lnTo>
                    <a:pt x="54" y="5"/>
                  </a:lnTo>
                  <a:lnTo>
                    <a:pt x="33" y="2"/>
                  </a:lnTo>
                  <a:lnTo>
                    <a:pt x="12" y="0"/>
                  </a:lnTo>
                  <a:lnTo>
                    <a:pt x="0" y="9"/>
                  </a:lnTo>
                  <a:lnTo>
                    <a:pt x="2" y="26"/>
                  </a:lnTo>
                  <a:lnTo>
                    <a:pt x="9" y="35"/>
                  </a:lnTo>
                  <a:lnTo>
                    <a:pt x="24" y="44"/>
                  </a:lnTo>
                  <a:lnTo>
                    <a:pt x="44" y="51"/>
                  </a:lnTo>
                  <a:lnTo>
                    <a:pt x="72" y="54"/>
                  </a:lnTo>
                  <a:lnTo>
                    <a:pt x="101" y="65"/>
                  </a:lnTo>
                  <a:lnTo>
                    <a:pt x="122" y="71"/>
                  </a:lnTo>
                  <a:lnTo>
                    <a:pt x="140" y="71"/>
                  </a:lnTo>
                  <a:lnTo>
                    <a:pt x="159" y="72"/>
                  </a:lnTo>
                  <a:lnTo>
                    <a:pt x="177" y="87"/>
                  </a:lnTo>
                  <a:lnTo>
                    <a:pt x="195" y="101"/>
                  </a:lnTo>
                  <a:lnTo>
                    <a:pt x="209" y="113"/>
                  </a:lnTo>
                  <a:lnTo>
                    <a:pt x="228" y="125"/>
                  </a:lnTo>
                  <a:lnTo>
                    <a:pt x="236" y="132"/>
                  </a:lnTo>
                  <a:lnTo>
                    <a:pt x="248" y="149"/>
                  </a:lnTo>
                  <a:lnTo>
                    <a:pt x="259" y="158"/>
                  </a:lnTo>
                  <a:lnTo>
                    <a:pt x="267" y="175"/>
                  </a:lnTo>
                  <a:lnTo>
                    <a:pt x="274" y="188"/>
                  </a:lnTo>
                  <a:lnTo>
                    <a:pt x="274" y="200"/>
                  </a:lnTo>
                  <a:lnTo>
                    <a:pt x="277" y="218"/>
                  </a:lnTo>
                  <a:lnTo>
                    <a:pt x="275" y="241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5"/>
            <p:cNvSpPr>
              <a:spLocks/>
            </p:cNvSpPr>
            <p:nvPr/>
          </p:nvSpPr>
          <p:spPr bwMode="auto">
            <a:xfrm>
              <a:off x="188" y="4"/>
              <a:ext cx="106" cy="58"/>
            </a:xfrm>
            <a:custGeom>
              <a:avLst/>
              <a:gdLst>
                <a:gd name="T0" fmla="*/ 0 w 106"/>
                <a:gd name="T1" fmla="*/ 0 h 58"/>
                <a:gd name="T2" fmla="*/ 53 w 106"/>
                <a:gd name="T3" fmla="*/ 28 h 58"/>
                <a:gd name="T4" fmla="*/ 106 w 106"/>
                <a:gd name="T5" fmla="*/ 58 h 58"/>
                <a:gd name="T6" fmla="*/ 0 60000 65536"/>
                <a:gd name="T7" fmla="*/ 0 60000 65536"/>
                <a:gd name="T8" fmla="*/ 0 60000 65536"/>
                <a:gd name="T9" fmla="*/ 0 w 106"/>
                <a:gd name="T10" fmla="*/ 0 h 58"/>
                <a:gd name="T11" fmla="*/ 106 w 106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58">
                  <a:moveTo>
                    <a:pt x="0" y="0"/>
                  </a:moveTo>
                  <a:lnTo>
                    <a:pt x="53" y="28"/>
                  </a:lnTo>
                  <a:lnTo>
                    <a:pt x="106" y="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6"/>
            <p:cNvSpPr>
              <a:spLocks/>
            </p:cNvSpPr>
            <p:nvPr/>
          </p:nvSpPr>
          <p:spPr bwMode="auto">
            <a:xfrm rot="-1242821">
              <a:off x="85" y="218"/>
              <a:ext cx="15" cy="48"/>
            </a:xfrm>
            <a:custGeom>
              <a:avLst/>
              <a:gdLst>
                <a:gd name="T0" fmla="*/ 0 w 70"/>
                <a:gd name="T1" fmla="*/ 0 h 169"/>
                <a:gd name="T2" fmla="*/ 0 w 70"/>
                <a:gd name="T3" fmla="*/ 0 h 169"/>
                <a:gd name="T4" fmla="*/ 0 w 70"/>
                <a:gd name="T5" fmla="*/ 0 h 169"/>
                <a:gd name="T6" fmla="*/ 0 w 70"/>
                <a:gd name="T7" fmla="*/ 0 h 169"/>
                <a:gd name="T8" fmla="*/ 0 w 70"/>
                <a:gd name="T9" fmla="*/ 0 h 169"/>
                <a:gd name="T10" fmla="*/ 0 w 70"/>
                <a:gd name="T11" fmla="*/ 0 h 169"/>
                <a:gd name="T12" fmla="*/ 0 w 70"/>
                <a:gd name="T13" fmla="*/ 0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7"/>
            <p:cNvSpPr>
              <a:spLocks/>
            </p:cNvSpPr>
            <p:nvPr/>
          </p:nvSpPr>
          <p:spPr bwMode="auto">
            <a:xfrm rot="-1448732">
              <a:off x="160" y="56"/>
              <a:ext cx="6" cy="17"/>
            </a:xfrm>
            <a:custGeom>
              <a:avLst/>
              <a:gdLst>
                <a:gd name="T0" fmla="*/ 6 w 6"/>
                <a:gd name="T1" fmla="*/ 0 h 17"/>
                <a:gd name="T2" fmla="*/ 2 w 6"/>
                <a:gd name="T3" fmla="*/ 9 h 17"/>
                <a:gd name="T4" fmla="*/ 0 w 6"/>
                <a:gd name="T5" fmla="*/ 17 h 17"/>
                <a:gd name="T6" fmla="*/ 0 60000 65536"/>
                <a:gd name="T7" fmla="*/ 0 60000 65536"/>
                <a:gd name="T8" fmla="*/ 0 60000 65536"/>
                <a:gd name="T9" fmla="*/ 0 w 6"/>
                <a:gd name="T10" fmla="*/ 0 h 17"/>
                <a:gd name="T11" fmla="*/ 6 w 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17">
                  <a:moveTo>
                    <a:pt x="6" y="0"/>
                  </a:moveTo>
                  <a:lnTo>
                    <a:pt x="2" y="9"/>
                  </a:lnTo>
                  <a:lnTo>
                    <a:pt x="0" y="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8"/>
            <p:cNvSpPr>
              <a:spLocks/>
            </p:cNvSpPr>
            <p:nvPr/>
          </p:nvSpPr>
          <p:spPr bwMode="auto">
            <a:xfrm rot="-996420">
              <a:off x="71" y="40"/>
              <a:ext cx="3" cy="14"/>
            </a:xfrm>
            <a:custGeom>
              <a:avLst/>
              <a:gdLst>
                <a:gd name="T0" fmla="*/ 3 w 3"/>
                <a:gd name="T1" fmla="*/ 0 h 14"/>
                <a:gd name="T2" fmla="*/ 0 w 3"/>
                <a:gd name="T3" fmla="*/ 7 h 14"/>
                <a:gd name="T4" fmla="*/ 0 w 3"/>
                <a:gd name="T5" fmla="*/ 14 h 14"/>
                <a:gd name="T6" fmla="*/ 0 60000 65536"/>
                <a:gd name="T7" fmla="*/ 0 60000 65536"/>
                <a:gd name="T8" fmla="*/ 0 60000 65536"/>
                <a:gd name="T9" fmla="*/ 0 w 3"/>
                <a:gd name="T10" fmla="*/ 0 h 14"/>
                <a:gd name="T11" fmla="*/ 3 w 3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4">
                  <a:moveTo>
                    <a:pt x="3" y="0"/>
                  </a:move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-9224892">
              <a:off x="454" y="300"/>
              <a:ext cx="242" cy="270"/>
              <a:chOff x="0" y="0"/>
              <a:chExt cx="557" cy="547"/>
            </a:xfrm>
          </p:grpSpPr>
          <p:sp>
            <p:nvSpPr>
              <p:cNvPr id="13333" name="Freeform 10"/>
              <p:cNvSpPr>
                <a:spLocks/>
              </p:cNvSpPr>
              <p:nvPr/>
            </p:nvSpPr>
            <p:spPr bwMode="auto">
              <a:xfrm>
                <a:off x="0" y="0"/>
                <a:ext cx="557" cy="547"/>
              </a:xfrm>
              <a:custGeom>
                <a:avLst/>
                <a:gdLst>
                  <a:gd name="T0" fmla="*/ 1 w 1112"/>
                  <a:gd name="T1" fmla="*/ 1 h 1094"/>
                  <a:gd name="T2" fmla="*/ 1 w 1112"/>
                  <a:gd name="T3" fmla="*/ 1 h 1094"/>
                  <a:gd name="T4" fmla="*/ 1 w 1112"/>
                  <a:gd name="T5" fmla="*/ 1 h 1094"/>
                  <a:gd name="T6" fmla="*/ 1 w 1112"/>
                  <a:gd name="T7" fmla="*/ 1 h 1094"/>
                  <a:gd name="T8" fmla="*/ 1 w 1112"/>
                  <a:gd name="T9" fmla="*/ 1 h 1094"/>
                  <a:gd name="T10" fmla="*/ 1 w 1112"/>
                  <a:gd name="T11" fmla="*/ 1 h 1094"/>
                  <a:gd name="T12" fmla="*/ 1 w 1112"/>
                  <a:gd name="T13" fmla="*/ 1 h 1094"/>
                  <a:gd name="T14" fmla="*/ 1 w 1112"/>
                  <a:gd name="T15" fmla="*/ 1 h 1094"/>
                  <a:gd name="T16" fmla="*/ 1 w 1112"/>
                  <a:gd name="T17" fmla="*/ 1 h 1094"/>
                  <a:gd name="T18" fmla="*/ 1 w 1112"/>
                  <a:gd name="T19" fmla="*/ 1 h 1094"/>
                  <a:gd name="T20" fmla="*/ 1 w 1112"/>
                  <a:gd name="T21" fmla="*/ 1 h 1094"/>
                  <a:gd name="T22" fmla="*/ 1 w 1112"/>
                  <a:gd name="T23" fmla="*/ 1 h 1094"/>
                  <a:gd name="T24" fmla="*/ 1 w 1112"/>
                  <a:gd name="T25" fmla="*/ 1 h 1094"/>
                  <a:gd name="T26" fmla="*/ 0 w 1112"/>
                  <a:gd name="T27" fmla="*/ 0 h 1094"/>
                  <a:gd name="T28" fmla="*/ 1 w 1112"/>
                  <a:gd name="T29" fmla="*/ 1 h 1094"/>
                  <a:gd name="T30" fmla="*/ 1 w 1112"/>
                  <a:gd name="T31" fmla="*/ 1 h 1094"/>
                  <a:gd name="T32" fmla="*/ 1 w 1112"/>
                  <a:gd name="T33" fmla="*/ 1 h 1094"/>
                  <a:gd name="T34" fmla="*/ 1 w 1112"/>
                  <a:gd name="T35" fmla="*/ 1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Oval 11"/>
              <p:cNvSpPr>
                <a:spLocks noChangeArrowheads="1"/>
              </p:cNvSpPr>
              <p:nvPr/>
            </p:nvSpPr>
            <p:spPr bwMode="auto">
              <a:xfrm>
                <a:off x="336" y="412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30" name="Freeform 12"/>
            <p:cNvSpPr>
              <a:spLocks/>
            </p:cNvSpPr>
            <p:nvPr/>
          </p:nvSpPr>
          <p:spPr bwMode="auto">
            <a:xfrm rot="-5887819">
              <a:off x="155" y="267"/>
              <a:ext cx="13" cy="9"/>
            </a:xfrm>
            <a:custGeom>
              <a:avLst/>
              <a:gdLst>
                <a:gd name="T0" fmla="*/ 0 w 55"/>
                <a:gd name="T1" fmla="*/ 0 h 33"/>
                <a:gd name="T2" fmla="*/ 0 w 55"/>
                <a:gd name="T3" fmla="*/ 0 h 33"/>
                <a:gd name="T4" fmla="*/ 0 w 55"/>
                <a:gd name="T5" fmla="*/ 0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Freeform 13"/>
            <p:cNvSpPr>
              <a:spLocks/>
            </p:cNvSpPr>
            <p:nvPr/>
          </p:nvSpPr>
          <p:spPr bwMode="auto">
            <a:xfrm rot="-487819">
              <a:off x="274" y="15"/>
              <a:ext cx="47" cy="29"/>
            </a:xfrm>
            <a:custGeom>
              <a:avLst/>
              <a:gdLst>
                <a:gd name="T0" fmla="*/ 0 w 53"/>
                <a:gd name="T1" fmla="*/ 0 h 34"/>
                <a:gd name="T2" fmla="*/ 4 w 53"/>
                <a:gd name="T3" fmla="*/ 3 h 34"/>
                <a:gd name="T4" fmla="*/ 14 w 53"/>
                <a:gd name="T5" fmla="*/ 6 h 34"/>
                <a:gd name="T6" fmla="*/ 0 60000 65536"/>
                <a:gd name="T7" fmla="*/ 0 60000 65536"/>
                <a:gd name="T8" fmla="*/ 0 60000 65536"/>
                <a:gd name="T9" fmla="*/ 0 w 53"/>
                <a:gd name="T10" fmla="*/ 0 h 34"/>
                <a:gd name="T11" fmla="*/ 53 w 53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Freeform 14"/>
            <p:cNvSpPr>
              <a:spLocks/>
            </p:cNvSpPr>
            <p:nvPr/>
          </p:nvSpPr>
          <p:spPr bwMode="auto">
            <a:xfrm>
              <a:off x="4" y="7"/>
              <a:ext cx="40" cy="7"/>
            </a:xfrm>
            <a:custGeom>
              <a:avLst/>
              <a:gdLst>
                <a:gd name="T0" fmla="*/ 0 w 40"/>
                <a:gd name="T1" fmla="*/ 4 h 7"/>
                <a:gd name="T2" fmla="*/ 16 w 40"/>
                <a:gd name="T3" fmla="*/ 6 h 7"/>
                <a:gd name="T4" fmla="*/ 25 w 40"/>
                <a:gd name="T5" fmla="*/ 7 h 7"/>
                <a:gd name="T6" fmla="*/ 33 w 40"/>
                <a:gd name="T7" fmla="*/ 5 h 7"/>
                <a:gd name="T8" fmla="*/ 40 w 4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"/>
                <a:gd name="T17" fmla="*/ 40 w 40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">
                  <a:moveTo>
                    <a:pt x="0" y="4"/>
                  </a:moveTo>
                  <a:lnTo>
                    <a:pt x="16" y="6"/>
                  </a:lnTo>
                  <a:lnTo>
                    <a:pt x="25" y="7"/>
                  </a:lnTo>
                  <a:lnTo>
                    <a:pt x="33" y="5"/>
                  </a:lnTo>
                  <a:lnTo>
                    <a:pt x="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6" name="Rectangle 15"/>
          <p:cNvSpPr>
            <a:spLocks noChangeArrowheads="1"/>
          </p:cNvSpPr>
          <p:nvPr/>
        </p:nvSpPr>
        <p:spPr bwMode="auto">
          <a:xfrm>
            <a:off x="6858000" y="2971800"/>
            <a:ext cx="16764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19600" y="2667000"/>
            <a:ext cx="1981200" cy="914400"/>
            <a:chOff x="0" y="0"/>
            <a:chExt cx="1248" cy="576"/>
          </a:xfrm>
        </p:grpSpPr>
        <p:sp>
          <p:nvSpPr>
            <p:cNvPr id="13321" name="AutoShape 17"/>
            <p:cNvSpPr>
              <a:spLocks noChangeArrowheads="1"/>
            </p:cNvSpPr>
            <p:nvPr/>
          </p:nvSpPr>
          <p:spPr bwMode="auto">
            <a:xfrm>
              <a:off x="0" y="0"/>
              <a:ext cx="1248" cy="480"/>
            </a:xfrm>
            <a:prstGeom prst="cube">
              <a:avLst>
                <a:gd name="adj" fmla="val 547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Oval 18"/>
            <p:cNvSpPr>
              <a:spLocks noChangeArrowheads="1"/>
            </p:cNvSpPr>
            <p:nvPr/>
          </p:nvSpPr>
          <p:spPr bwMode="auto">
            <a:xfrm>
              <a:off x="144" y="33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3" name="Oval 19"/>
            <p:cNvSpPr>
              <a:spLocks noChangeArrowheads="1"/>
            </p:cNvSpPr>
            <p:nvPr/>
          </p:nvSpPr>
          <p:spPr bwMode="auto">
            <a:xfrm>
              <a:off x="576" y="33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0" name="Oval 20"/>
          <p:cNvSpPr>
            <a:spLocks noChangeArrowheads="1"/>
          </p:cNvSpPr>
          <p:nvPr/>
        </p:nvSpPr>
        <p:spPr bwMode="auto">
          <a:xfrm rot="2406661" flipH="1">
            <a:off x="6096000" y="2514600"/>
            <a:ext cx="533400" cy="14478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 rot="2406661" flipH="1">
            <a:off x="5691188" y="2366963"/>
            <a:ext cx="990600" cy="14478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 sz="1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1447800" y="4724400"/>
            <a:ext cx="6858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b="1"/>
              <a:t>Lò xo lá tròn tác dụng lên xe một lực đẩy, kết quả làm cho xe biến đổi chuyển động.</a:t>
            </a:r>
          </a:p>
          <a:p>
            <a:pPr>
              <a:spcBef>
                <a:spcPct val="50000"/>
              </a:spcBef>
            </a:pPr>
            <a:endParaRPr lang="en-US" altLang="en-US" b="1">
              <a:solidFill>
                <a:srgbClr val="660066"/>
              </a:solidFill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825 -3.33333E-6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41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7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79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0" grpId="0" animBg="1" autoUpdateAnimBg="0"/>
      <p:bldP spid="10261" grpId="0" animBg="1" autoUpdateAnimBg="0"/>
      <p:bldP spid="1026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 rot="9894901">
            <a:off x="1660525" y="2439988"/>
            <a:ext cx="5592763" cy="468312"/>
          </a:xfrm>
          <a:prstGeom prst="parallelogram">
            <a:avLst>
              <a:gd name="adj" fmla="val 214852"/>
            </a:avLst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Front">
              <a:rot lat="20099981" lon="1500000" rev="0"/>
            </a:camera>
            <a:lightRig rig="legacyFlat4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 rot="-2725831">
            <a:off x="2767013" y="2759075"/>
            <a:ext cx="762000" cy="457200"/>
          </a:xfrm>
          <a:prstGeom prst="ellips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scene3d>
            <a:camera prst="legacyPerspectiveFront">
              <a:rot lat="20099981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vert="eaVert" wrap="none" anchor="ctr">
            <a:flatTx/>
          </a:bodyPr>
          <a:lstStyle/>
          <a:p>
            <a:pPr algn="ctr"/>
            <a:endParaRPr lang="en-US" sz="1800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-4297710">
            <a:off x="5791201" y="877887"/>
            <a:ext cx="1104900" cy="904875"/>
            <a:chOff x="0" y="0"/>
            <a:chExt cx="696" cy="570"/>
          </a:xfrm>
        </p:grpSpPr>
        <p:sp>
          <p:nvSpPr>
            <p:cNvPr id="16391" name="Freeform 5"/>
            <p:cNvSpPr>
              <a:spLocks/>
            </p:cNvSpPr>
            <p:nvPr/>
          </p:nvSpPr>
          <p:spPr bwMode="auto">
            <a:xfrm>
              <a:off x="0" y="0"/>
              <a:ext cx="610" cy="505"/>
            </a:xfrm>
            <a:custGeom>
              <a:avLst/>
              <a:gdLst>
                <a:gd name="T0" fmla="*/ 229 w 610"/>
                <a:gd name="T1" fmla="*/ 274 h 505"/>
                <a:gd name="T2" fmla="*/ 191 w 610"/>
                <a:gd name="T3" fmla="*/ 267 h 505"/>
                <a:gd name="T4" fmla="*/ 151 w 610"/>
                <a:gd name="T5" fmla="*/ 251 h 505"/>
                <a:gd name="T6" fmla="*/ 105 w 610"/>
                <a:gd name="T7" fmla="*/ 220 h 505"/>
                <a:gd name="T8" fmla="*/ 68 w 610"/>
                <a:gd name="T9" fmla="*/ 226 h 505"/>
                <a:gd name="T10" fmla="*/ 88 w 610"/>
                <a:gd name="T11" fmla="*/ 259 h 505"/>
                <a:gd name="T12" fmla="*/ 123 w 610"/>
                <a:gd name="T13" fmla="*/ 312 h 505"/>
                <a:gd name="T14" fmla="*/ 175 w 610"/>
                <a:gd name="T15" fmla="*/ 343 h 505"/>
                <a:gd name="T16" fmla="*/ 249 w 610"/>
                <a:gd name="T17" fmla="*/ 385 h 505"/>
                <a:gd name="T18" fmla="*/ 305 w 610"/>
                <a:gd name="T19" fmla="*/ 399 h 505"/>
                <a:gd name="T20" fmla="*/ 335 w 610"/>
                <a:gd name="T21" fmla="*/ 411 h 505"/>
                <a:gd name="T22" fmla="*/ 371 w 610"/>
                <a:gd name="T23" fmla="*/ 421 h 505"/>
                <a:gd name="T24" fmla="*/ 398 w 610"/>
                <a:gd name="T25" fmla="*/ 433 h 505"/>
                <a:gd name="T26" fmla="*/ 435 w 610"/>
                <a:gd name="T27" fmla="*/ 459 h 505"/>
                <a:gd name="T28" fmla="*/ 462 w 610"/>
                <a:gd name="T29" fmla="*/ 483 h 505"/>
                <a:gd name="T30" fmla="*/ 494 w 610"/>
                <a:gd name="T31" fmla="*/ 500 h 505"/>
                <a:gd name="T32" fmla="*/ 506 w 610"/>
                <a:gd name="T33" fmla="*/ 490 h 505"/>
                <a:gd name="T34" fmla="*/ 516 w 610"/>
                <a:gd name="T35" fmla="*/ 448 h 505"/>
                <a:gd name="T36" fmla="*/ 550 w 610"/>
                <a:gd name="T37" fmla="*/ 404 h 505"/>
                <a:gd name="T38" fmla="*/ 581 w 610"/>
                <a:gd name="T39" fmla="*/ 354 h 505"/>
                <a:gd name="T40" fmla="*/ 595 w 610"/>
                <a:gd name="T41" fmla="*/ 325 h 505"/>
                <a:gd name="T42" fmla="*/ 573 w 610"/>
                <a:gd name="T43" fmla="*/ 304 h 505"/>
                <a:gd name="T44" fmla="*/ 541 w 610"/>
                <a:gd name="T45" fmla="*/ 291 h 505"/>
                <a:gd name="T46" fmla="*/ 522 w 610"/>
                <a:gd name="T47" fmla="*/ 278 h 505"/>
                <a:gd name="T48" fmla="*/ 477 w 610"/>
                <a:gd name="T49" fmla="*/ 190 h 505"/>
                <a:gd name="T50" fmla="*/ 441 w 610"/>
                <a:gd name="T51" fmla="*/ 125 h 505"/>
                <a:gd name="T52" fmla="*/ 414 w 610"/>
                <a:gd name="T53" fmla="*/ 91 h 505"/>
                <a:gd name="T54" fmla="*/ 394 w 610"/>
                <a:gd name="T55" fmla="*/ 55 h 505"/>
                <a:gd name="T56" fmla="*/ 373 w 610"/>
                <a:gd name="T57" fmla="*/ 39 h 505"/>
                <a:gd name="T58" fmla="*/ 337 w 610"/>
                <a:gd name="T59" fmla="*/ 27 h 505"/>
                <a:gd name="T60" fmla="*/ 300 w 610"/>
                <a:gd name="T61" fmla="*/ 17 h 505"/>
                <a:gd name="T62" fmla="*/ 252 w 610"/>
                <a:gd name="T63" fmla="*/ 16 h 505"/>
                <a:gd name="T64" fmla="*/ 206 w 610"/>
                <a:gd name="T65" fmla="*/ 11 h 505"/>
                <a:gd name="T66" fmla="*/ 189 w 610"/>
                <a:gd name="T67" fmla="*/ 6 h 505"/>
                <a:gd name="T68" fmla="*/ 146 w 610"/>
                <a:gd name="T69" fmla="*/ 3 h 505"/>
                <a:gd name="T70" fmla="*/ 98 w 610"/>
                <a:gd name="T71" fmla="*/ 6 h 505"/>
                <a:gd name="T72" fmla="*/ 54 w 610"/>
                <a:gd name="T73" fmla="*/ 5 h 505"/>
                <a:gd name="T74" fmla="*/ 12 w 610"/>
                <a:gd name="T75" fmla="*/ 0 h 505"/>
                <a:gd name="T76" fmla="*/ 2 w 610"/>
                <a:gd name="T77" fmla="*/ 26 h 505"/>
                <a:gd name="T78" fmla="*/ 24 w 610"/>
                <a:gd name="T79" fmla="*/ 44 h 505"/>
                <a:gd name="T80" fmla="*/ 72 w 610"/>
                <a:gd name="T81" fmla="*/ 54 h 505"/>
                <a:gd name="T82" fmla="*/ 122 w 610"/>
                <a:gd name="T83" fmla="*/ 71 h 505"/>
                <a:gd name="T84" fmla="*/ 159 w 610"/>
                <a:gd name="T85" fmla="*/ 72 h 505"/>
                <a:gd name="T86" fmla="*/ 195 w 610"/>
                <a:gd name="T87" fmla="*/ 101 h 505"/>
                <a:gd name="T88" fmla="*/ 228 w 610"/>
                <a:gd name="T89" fmla="*/ 125 h 505"/>
                <a:gd name="T90" fmla="*/ 248 w 610"/>
                <a:gd name="T91" fmla="*/ 149 h 505"/>
                <a:gd name="T92" fmla="*/ 267 w 610"/>
                <a:gd name="T93" fmla="*/ 175 h 505"/>
                <a:gd name="T94" fmla="*/ 274 w 610"/>
                <a:gd name="T95" fmla="*/ 200 h 505"/>
                <a:gd name="T96" fmla="*/ 275 w 610"/>
                <a:gd name="T97" fmla="*/ 241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0"/>
                <a:gd name="T148" fmla="*/ 0 h 505"/>
                <a:gd name="T149" fmla="*/ 610 w 610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0" h="505">
                  <a:moveTo>
                    <a:pt x="249" y="265"/>
                  </a:moveTo>
                  <a:lnTo>
                    <a:pt x="229" y="274"/>
                  </a:lnTo>
                  <a:lnTo>
                    <a:pt x="214" y="274"/>
                  </a:lnTo>
                  <a:lnTo>
                    <a:pt x="191" y="267"/>
                  </a:lnTo>
                  <a:lnTo>
                    <a:pt x="167" y="265"/>
                  </a:lnTo>
                  <a:lnTo>
                    <a:pt x="151" y="251"/>
                  </a:lnTo>
                  <a:lnTo>
                    <a:pt x="128" y="229"/>
                  </a:lnTo>
                  <a:lnTo>
                    <a:pt x="105" y="220"/>
                  </a:lnTo>
                  <a:lnTo>
                    <a:pt x="82" y="219"/>
                  </a:lnTo>
                  <a:lnTo>
                    <a:pt x="68" y="226"/>
                  </a:lnTo>
                  <a:lnTo>
                    <a:pt x="77" y="239"/>
                  </a:lnTo>
                  <a:lnTo>
                    <a:pt x="88" y="259"/>
                  </a:lnTo>
                  <a:lnTo>
                    <a:pt x="108" y="288"/>
                  </a:lnTo>
                  <a:lnTo>
                    <a:pt x="123" y="312"/>
                  </a:lnTo>
                  <a:lnTo>
                    <a:pt x="152" y="328"/>
                  </a:lnTo>
                  <a:lnTo>
                    <a:pt x="175" y="343"/>
                  </a:lnTo>
                  <a:lnTo>
                    <a:pt x="192" y="353"/>
                  </a:lnTo>
                  <a:lnTo>
                    <a:pt x="249" y="385"/>
                  </a:lnTo>
                  <a:lnTo>
                    <a:pt x="276" y="391"/>
                  </a:lnTo>
                  <a:lnTo>
                    <a:pt x="305" y="399"/>
                  </a:lnTo>
                  <a:lnTo>
                    <a:pt x="320" y="403"/>
                  </a:lnTo>
                  <a:lnTo>
                    <a:pt x="335" y="411"/>
                  </a:lnTo>
                  <a:lnTo>
                    <a:pt x="356" y="416"/>
                  </a:lnTo>
                  <a:lnTo>
                    <a:pt x="371" y="421"/>
                  </a:lnTo>
                  <a:lnTo>
                    <a:pt x="386" y="426"/>
                  </a:lnTo>
                  <a:lnTo>
                    <a:pt x="398" y="433"/>
                  </a:lnTo>
                  <a:lnTo>
                    <a:pt x="416" y="442"/>
                  </a:lnTo>
                  <a:lnTo>
                    <a:pt x="435" y="459"/>
                  </a:lnTo>
                  <a:lnTo>
                    <a:pt x="450" y="471"/>
                  </a:lnTo>
                  <a:lnTo>
                    <a:pt x="462" y="483"/>
                  </a:lnTo>
                  <a:lnTo>
                    <a:pt x="477" y="492"/>
                  </a:lnTo>
                  <a:lnTo>
                    <a:pt x="494" y="500"/>
                  </a:lnTo>
                  <a:lnTo>
                    <a:pt x="504" y="505"/>
                  </a:lnTo>
                  <a:lnTo>
                    <a:pt x="506" y="490"/>
                  </a:lnTo>
                  <a:lnTo>
                    <a:pt x="509" y="475"/>
                  </a:lnTo>
                  <a:lnTo>
                    <a:pt x="516" y="448"/>
                  </a:lnTo>
                  <a:lnTo>
                    <a:pt x="539" y="421"/>
                  </a:lnTo>
                  <a:lnTo>
                    <a:pt x="550" y="404"/>
                  </a:lnTo>
                  <a:lnTo>
                    <a:pt x="571" y="373"/>
                  </a:lnTo>
                  <a:lnTo>
                    <a:pt x="581" y="354"/>
                  </a:lnTo>
                  <a:lnTo>
                    <a:pt x="592" y="338"/>
                  </a:lnTo>
                  <a:lnTo>
                    <a:pt x="595" y="325"/>
                  </a:lnTo>
                  <a:lnTo>
                    <a:pt x="610" y="322"/>
                  </a:lnTo>
                  <a:lnTo>
                    <a:pt x="573" y="304"/>
                  </a:lnTo>
                  <a:lnTo>
                    <a:pt x="561" y="297"/>
                  </a:lnTo>
                  <a:lnTo>
                    <a:pt x="541" y="291"/>
                  </a:lnTo>
                  <a:lnTo>
                    <a:pt x="530" y="285"/>
                  </a:lnTo>
                  <a:lnTo>
                    <a:pt x="522" y="278"/>
                  </a:lnTo>
                  <a:lnTo>
                    <a:pt x="512" y="256"/>
                  </a:lnTo>
                  <a:lnTo>
                    <a:pt x="477" y="190"/>
                  </a:lnTo>
                  <a:lnTo>
                    <a:pt x="460" y="154"/>
                  </a:lnTo>
                  <a:lnTo>
                    <a:pt x="441" y="125"/>
                  </a:lnTo>
                  <a:lnTo>
                    <a:pt x="427" y="110"/>
                  </a:lnTo>
                  <a:lnTo>
                    <a:pt x="414" y="91"/>
                  </a:lnTo>
                  <a:lnTo>
                    <a:pt x="404" y="74"/>
                  </a:lnTo>
                  <a:lnTo>
                    <a:pt x="394" y="55"/>
                  </a:lnTo>
                  <a:lnTo>
                    <a:pt x="385" y="44"/>
                  </a:lnTo>
                  <a:lnTo>
                    <a:pt x="373" y="39"/>
                  </a:lnTo>
                  <a:lnTo>
                    <a:pt x="350" y="35"/>
                  </a:lnTo>
                  <a:lnTo>
                    <a:pt x="337" y="27"/>
                  </a:lnTo>
                  <a:lnTo>
                    <a:pt x="321" y="17"/>
                  </a:lnTo>
                  <a:lnTo>
                    <a:pt x="300" y="17"/>
                  </a:lnTo>
                  <a:lnTo>
                    <a:pt x="273" y="21"/>
                  </a:lnTo>
                  <a:lnTo>
                    <a:pt x="252" y="16"/>
                  </a:lnTo>
                  <a:lnTo>
                    <a:pt x="228" y="24"/>
                  </a:lnTo>
                  <a:lnTo>
                    <a:pt x="206" y="11"/>
                  </a:lnTo>
                  <a:lnTo>
                    <a:pt x="194" y="8"/>
                  </a:lnTo>
                  <a:lnTo>
                    <a:pt x="189" y="6"/>
                  </a:lnTo>
                  <a:lnTo>
                    <a:pt x="171" y="3"/>
                  </a:lnTo>
                  <a:lnTo>
                    <a:pt x="146" y="3"/>
                  </a:lnTo>
                  <a:lnTo>
                    <a:pt x="117" y="3"/>
                  </a:lnTo>
                  <a:lnTo>
                    <a:pt x="98" y="6"/>
                  </a:lnTo>
                  <a:lnTo>
                    <a:pt x="75" y="5"/>
                  </a:lnTo>
                  <a:lnTo>
                    <a:pt x="54" y="5"/>
                  </a:lnTo>
                  <a:lnTo>
                    <a:pt x="33" y="2"/>
                  </a:lnTo>
                  <a:lnTo>
                    <a:pt x="12" y="0"/>
                  </a:lnTo>
                  <a:lnTo>
                    <a:pt x="0" y="9"/>
                  </a:lnTo>
                  <a:lnTo>
                    <a:pt x="2" y="26"/>
                  </a:lnTo>
                  <a:lnTo>
                    <a:pt x="9" y="35"/>
                  </a:lnTo>
                  <a:lnTo>
                    <a:pt x="24" y="44"/>
                  </a:lnTo>
                  <a:lnTo>
                    <a:pt x="44" y="51"/>
                  </a:lnTo>
                  <a:lnTo>
                    <a:pt x="72" y="54"/>
                  </a:lnTo>
                  <a:lnTo>
                    <a:pt x="101" y="65"/>
                  </a:lnTo>
                  <a:lnTo>
                    <a:pt x="122" y="71"/>
                  </a:lnTo>
                  <a:lnTo>
                    <a:pt x="140" y="71"/>
                  </a:lnTo>
                  <a:lnTo>
                    <a:pt x="159" y="72"/>
                  </a:lnTo>
                  <a:lnTo>
                    <a:pt x="177" y="87"/>
                  </a:lnTo>
                  <a:lnTo>
                    <a:pt x="195" y="101"/>
                  </a:lnTo>
                  <a:lnTo>
                    <a:pt x="209" y="113"/>
                  </a:lnTo>
                  <a:lnTo>
                    <a:pt x="228" y="125"/>
                  </a:lnTo>
                  <a:lnTo>
                    <a:pt x="236" y="132"/>
                  </a:lnTo>
                  <a:lnTo>
                    <a:pt x="248" y="149"/>
                  </a:lnTo>
                  <a:lnTo>
                    <a:pt x="259" y="158"/>
                  </a:lnTo>
                  <a:lnTo>
                    <a:pt x="267" y="175"/>
                  </a:lnTo>
                  <a:lnTo>
                    <a:pt x="274" y="188"/>
                  </a:lnTo>
                  <a:lnTo>
                    <a:pt x="274" y="200"/>
                  </a:lnTo>
                  <a:lnTo>
                    <a:pt x="277" y="218"/>
                  </a:lnTo>
                  <a:lnTo>
                    <a:pt x="275" y="241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6"/>
            <p:cNvSpPr>
              <a:spLocks/>
            </p:cNvSpPr>
            <p:nvPr/>
          </p:nvSpPr>
          <p:spPr bwMode="auto">
            <a:xfrm>
              <a:off x="188" y="4"/>
              <a:ext cx="106" cy="58"/>
            </a:xfrm>
            <a:custGeom>
              <a:avLst/>
              <a:gdLst>
                <a:gd name="T0" fmla="*/ 0 w 106"/>
                <a:gd name="T1" fmla="*/ 0 h 58"/>
                <a:gd name="T2" fmla="*/ 53 w 106"/>
                <a:gd name="T3" fmla="*/ 28 h 58"/>
                <a:gd name="T4" fmla="*/ 106 w 106"/>
                <a:gd name="T5" fmla="*/ 58 h 58"/>
                <a:gd name="T6" fmla="*/ 0 60000 65536"/>
                <a:gd name="T7" fmla="*/ 0 60000 65536"/>
                <a:gd name="T8" fmla="*/ 0 60000 65536"/>
                <a:gd name="T9" fmla="*/ 0 w 106"/>
                <a:gd name="T10" fmla="*/ 0 h 58"/>
                <a:gd name="T11" fmla="*/ 106 w 106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58">
                  <a:moveTo>
                    <a:pt x="0" y="0"/>
                  </a:moveTo>
                  <a:lnTo>
                    <a:pt x="53" y="28"/>
                  </a:lnTo>
                  <a:lnTo>
                    <a:pt x="106" y="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Freeform 7"/>
            <p:cNvSpPr>
              <a:spLocks/>
            </p:cNvSpPr>
            <p:nvPr/>
          </p:nvSpPr>
          <p:spPr bwMode="auto">
            <a:xfrm rot="-1242821">
              <a:off x="85" y="218"/>
              <a:ext cx="15" cy="48"/>
            </a:xfrm>
            <a:custGeom>
              <a:avLst/>
              <a:gdLst>
                <a:gd name="T0" fmla="*/ 0 w 70"/>
                <a:gd name="T1" fmla="*/ 0 h 169"/>
                <a:gd name="T2" fmla="*/ 0 w 70"/>
                <a:gd name="T3" fmla="*/ 0 h 169"/>
                <a:gd name="T4" fmla="*/ 0 w 70"/>
                <a:gd name="T5" fmla="*/ 0 h 169"/>
                <a:gd name="T6" fmla="*/ 0 w 70"/>
                <a:gd name="T7" fmla="*/ 0 h 169"/>
                <a:gd name="T8" fmla="*/ 0 w 70"/>
                <a:gd name="T9" fmla="*/ 0 h 169"/>
                <a:gd name="T10" fmla="*/ 0 w 70"/>
                <a:gd name="T11" fmla="*/ 0 h 169"/>
                <a:gd name="T12" fmla="*/ 0 w 70"/>
                <a:gd name="T13" fmla="*/ 0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8"/>
            <p:cNvSpPr>
              <a:spLocks/>
            </p:cNvSpPr>
            <p:nvPr/>
          </p:nvSpPr>
          <p:spPr bwMode="auto">
            <a:xfrm rot="-1448732">
              <a:off x="160" y="56"/>
              <a:ext cx="6" cy="17"/>
            </a:xfrm>
            <a:custGeom>
              <a:avLst/>
              <a:gdLst>
                <a:gd name="T0" fmla="*/ 6 w 6"/>
                <a:gd name="T1" fmla="*/ 0 h 17"/>
                <a:gd name="T2" fmla="*/ 2 w 6"/>
                <a:gd name="T3" fmla="*/ 9 h 17"/>
                <a:gd name="T4" fmla="*/ 0 w 6"/>
                <a:gd name="T5" fmla="*/ 17 h 17"/>
                <a:gd name="T6" fmla="*/ 0 60000 65536"/>
                <a:gd name="T7" fmla="*/ 0 60000 65536"/>
                <a:gd name="T8" fmla="*/ 0 60000 65536"/>
                <a:gd name="T9" fmla="*/ 0 w 6"/>
                <a:gd name="T10" fmla="*/ 0 h 17"/>
                <a:gd name="T11" fmla="*/ 6 w 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17">
                  <a:moveTo>
                    <a:pt x="6" y="0"/>
                  </a:moveTo>
                  <a:lnTo>
                    <a:pt x="2" y="9"/>
                  </a:lnTo>
                  <a:lnTo>
                    <a:pt x="0" y="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9"/>
            <p:cNvSpPr>
              <a:spLocks/>
            </p:cNvSpPr>
            <p:nvPr/>
          </p:nvSpPr>
          <p:spPr bwMode="auto">
            <a:xfrm rot="-996420">
              <a:off x="71" y="40"/>
              <a:ext cx="3" cy="14"/>
            </a:xfrm>
            <a:custGeom>
              <a:avLst/>
              <a:gdLst>
                <a:gd name="T0" fmla="*/ 3 w 3"/>
                <a:gd name="T1" fmla="*/ 0 h 14"/>
                <a:gd name="T2" fmla="*/ 0 w 3"/>
                <a:gd name="T3" fmla="*/ 7 h 14"/>
                <a:gd name="T4" fmla="*/ 0 w 3"/>
                <a:gd name="T5" fmla="*/ 14 h 14"/>
                <a:gd name="T6" fmla="*/ 0 60000 65536"/>
                <a:gd name="T7" fmla="*/ 0 60000 65536"/>
                <a:gd name="T8" fmla="*/ 0 60000 65536"/>
                <a:gd name="T9" fmla="*/ 0 w 3"/>
                <a:gd name="T10" fmla="*/ 0 h 14"/>
                <a:gd name="T11" fmla="*/ 3 w 3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4">
                  <a:moveTo>
                    <a:pt x="3" y="0"/>
                  </a:move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 rot="-9224892">
              <a:off x="454" y="300"/>
              <a:ext cx="242" cy="270"/>
              <a:chOff x="0" y="0"/>
              <a:chExt cx="557" cy="547"/>
            </a:xfrm>
          </p:grpSpPr>
          <p:sp>
            <p:nvSpPr>
              <p:cNvPr id="16400" name="Freeform 11"/>
              <p:cNvSpPr>
                <a:spLocks/>
              </p:cNvSpPr>
              <p:nvPr/>
            </p:nvSpPr>
            <p:spPr bwMode="auto">
              <a:xfrm>
                <a:off x="0" y="0"/>
                <a:ext cx="557" cy="547"/>
              </a:xfrm>
              <a:custGeom>
                <a:avLst/>
                <a:gdLst>
                  <a:gd name="T0" fmla="*/ 1 w 1112"/>
                  <a:gd name="T1" fmla="*/ 1 h 1094"/>
                  <a:gd name="T2" fmla="*/ 1 w 1112"/>
                  <a:gd name="T3" fmla="*/ 1 h 1094"/>
                  <a:gd name="T4" fmla="*/ 1 w 1112"/>
                  <a:gd name="T5" fmla="*/ 1 h 1094"/>
                  <a:gd name="T6" fmla="*/ 1 w 1112"/>
                  <a:gd name="T7" fmla="*/ 1 h 1094"/>
                  <a:gd name="T8" fmla="*/ 1 w 1112"/>
                  <a:gd name="T9" fmla="*/ 1 h 1094"/>
                  <a:gd name="T10" fmla="*/ 1 w 1112"/>
                  <a:gd name="T11" fmla="*/ 1 h 1094"/>
                  <a:gd name="T12" fmla="*/ 1 w 1112"/>
                  <a:gd name="T13" fmla="*/ 1 h 1094"/>
                  <a:gd name="T14" fmla="*/ 1 w 1112"/>
                  <a:gd name="T15" fmla="*/ 1 h 1094"/>
                  <a:gd name="T16" fmla="*/ 1 w 1112"/>
                  <a:gd name="T17" fmla="*/ 1 h 1094"/>
                  <a:gd name="T18" fmla="*/ 1 w 1112"/>
                  <a:gd name="T19" fmla="*/ 1 h 1094"/>
                  <a:gd name="T20" fmla="*/ 1 w 1112"/>
                  <a:gd name="T21" fmla="*/ 1 h 1094"/>
                  <a:gd name="T22" fmla="*/ 1 w 1112"/>
                  <a:gd name="T23" fmla="*/ 1 h 1094"/>
                  <a:gd name="T24" fmla="*/ 1 w 1112"/>
                  <a:gd name="T25" fmla="*/ 1 h 1094"/>
                  <a:gd name="T26" fmla="*/ 0 w 1112"/>
                  <a:gd name="T27" fmla="*/ 0 h 1094"/>
                  <a:gd name="T28" fmla="*/ 1 w 1112"/>
                  <a:gd name="T29" fmla="*/ 1 h 1094"/>
                  <a:gd name="T30" fmla="*/ 1 w 1112"/>
                  <a:gd name="T31" fmla="*/ 1 h 1094"/>
                  <a:gd name="T32" fmla="*/ 1 w 1112"/>
                  <a:gd name="T33" fmla="*/ 1 h 1094"/>
                  <a:gd name="T34" fmla="*/ 1 w 1112"/>
                  <a:gd name="T35" fmla="*/ 1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Oval 12"/>
              <p:cNvSpPr>
                <a:spLocks noChangeArrowheads="1"/>
              </p:cNvSpPr>
              <p:nvPr/>
            </p:nvSpPr>
            <p:spPr bwMode="auto">
              <a:xfrm>
                <a:off x="336" y="412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7" name="Freeform 13"/>
            <p:cNvSpPr>
              <a:spLocks/>
            </p:cNvSpPr>
            <p:nvPr/>
          </p:nvSpPr>
          <p:spPr bwMode="auto">
            <a:xfrm rot="-5887819">
              <a:off x="155" y="267"/>
              <a:ext cx="13" cy="9"/>
            </a:xfrm>
            <a:custGeom>
              <a:avLst/>
              <a:gdLst>
                <a:gd name="T0" fmla="*/ 0 w 55"/>
                <a:gd name="T1" fmla="*/ 0 h 33"/>
                <a:gd name="T2" fmla="*/ 0 w 55"/>
                <a:gd name="T3" fmla="*/ 0 h 33"/>
                <a:gd name="T4" fmla="*/ 0 w 55"/>
                <a:gd name="T5" fmla="*/ 0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auto">
            <a:xfrm rot="-487819">
              <a:off x="274" y="15"/>
              <a:ext cx="47" cy="29"/>
            </a:xfrm>
            <a:custGeom>
              <a:avLst/>
              <a:gdLst>
                <a:gd name="T0" fmla="*/ 0 w 53"/>
                <a:gd name="T1" fmla="*/ 0 h 34"/>
                <a:gd name="T2" fmla="*/ 4 w 53"/>
                <a:gd name="T3" fmla="*/ 3 h 34"/>
                <a:gd name="T4" fmla="*/ 14 w 53"/>
                <a:gd name="T5" fmla="*/ 6 h 34"/>
                <a:gd name="T6" fmla="*/ 0 60000 65536"/>
                <a:gd name="T7" fmla="*/ 0 60000 65536"/>
                <a:gd name="T8" fmla="*/ 0 60000 65536"/>
                <a:gd name="T9" fmla="*/ 0 w 53"/>
                <a:gd name="T10" fmla="*/ 0 h 34"/>
                <a:gd name="T11" fmla="*/ 53 w 53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Freeform 15"/>
            <p:cNvSpPr>
              <a:spLocks/>
            </p:cNvSpPr>
            <p:nvPr/>
          </p:nvSpPr>
          <p:spPr bwMode="auto">
            <a:xfrm>
              <a:off x="4" y="7"/>
              <a:ext cx="40" cy="7"/>
            </a:xfrm>
            <a:custGeom>
              <a:avLst/>
              <a:gdLst>
                <a:gd name="T0" fmla="*/ 0 w 40"/>
                <a:gd name="T1" fmla="*/ 4 h 7"/>
                <a:gd name="T2" fmla="*/ 16 w 40"/>
                <a:gd name="T3" fmla="*/ 6 h 7"/>
                <a:gd name="T4" fmla="*/ 25 w 40"/>
                <a:gd name="T5" fmla="*/ 7 h 7"/>
                <a:gd name="T6" fmla="*/ 33 w 40"/>
                <a:gd name="T7" fmla="*/ 5 h 7"/>
                <a:gd name="T8" fmla="*/ 40 w 4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"/>
                <a:gd name="T17" fmla="*/ 40 w 40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">
                  <a:moveTo>
                    <a:pt x="0" y="4"/>
                  </a:moveTo>
                  <a:lnTo>
                    <a:pt x="16" y="6"/>
                  </a:lnTo>
                  <a:lnTo>
                    <a:pt x="25" y="7"/>
                  </a:lnTo>
                  <a:lnTo>
                    <a:pt x="33" y="5"/>
                  </a:lnTo>
                  <a:lnTo>
                    <a:pt x="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8" name="Oval 16"/>
          <p:cNvSpPr>
            <a:spLocks noChangeArrowheads="1"/>
          </p:cNvSpPr>
          <p:nvPr/>
        </p:nvSpPr>
        <p:spPr bwMode="auto">
          <a:xfrm>
            <a:off x="5815013" y="161607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" y="4495800"/>
            <a:ext cx="8534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b="1"/>
              <a:t>Lực mà lò xo tác động lên hòn bi làm hòn bi chuyển động theo hướng khác.</a:t>
            </a:r>
          </a:p>
          <a:p>
            <a:pPr>
              <a:spcBef>
                <a:spcPct val="50000"/>
              </a:spcBef>
            </a:pPr>
            <a:endParaRPr lang="en-US" b="1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0.0088 L -0.26093 0.1643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31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093 0.16436 C -0.23628 0.14514 -0.21163 0.12593 -0.18593 0.16436 C -0.16024 0.20278 -0.12118 0.28912 -0.10642 0.39468 C -0.09166 0.50024 -0.09896 0.73056 -0.09739 0.79769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 animBg="1"/>
      <p:bldP spid="13328" grpId="1" animBg="1"/>
      <p:bldP spid="133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5522162" flipV="1">
            <a:off x="2046288" y="2206625"/>
            <a:ext cx="1593850" cy="1295400"/>
            <a:chOff x="0" y="0"/>
            <a:chExt cx="715" cy="625"/>
          </a:xfrm>
        </p:grpSpPr>
        <p:sp>
          <p:nvSpPr>
            <p:cNvPr id="17456" name="Freeform 3"/>
            <p:cNvSpPr>
              <a:spLocks/>
            </p:cNvSpPr>
            <p:nvPr/>
          </p:nvSpPr>
          <p:spPr bwMode="auto">
            <a:xfrm rot="-4297709">
              <a:off x="16" y="65"/>
              <a:ext cx="610" cy="505"/>
            </a:xfrm>
            <a:custGeom>
              <a:avLst/>
              <a:gdLst>
                <a:gd name="T0" fmla="*/ 229 w 610"/>
                <a:gd name="T1" fmla="*/ 274 h 505"/>
                <a:gd name="T2" fmla="*/ 191 w 610"/>
                <a:gd name="T3" fmla="*/ 267 h 505"/>
                <a:gd name="T4" fmla="*/ 151 w 610"/>
                <a:gd name="T5" fmla="*/ 251 h 505"/>
                <a:gd name="T6" fmla="*/ 105 w 610"/>
                <a:gd name="T7" fmla="*/ 220 h 505"/>
                <a:gd name="T8" fmla="*/ 68 w 610"/>
                <a:gd name="T9" fmla="*/ 226 h 505"/>
                <a:gd name="T10" fmla="*/ 88 w 610"/>
                <a:gd name="T11" fmla="*/ 259 h 505"/>
                <a:gd name="T12" fmla="*/ 123 w 610"/>
                <a:gd name="T13" fmla="*/ 312 h 505"/>
                <a:gd name="T14" fmla="*/ 175 w 610"/>
                <a:gd name="T15" fmla="*/ 343 h 505"/>
                <a:gd name="T16" fmla="*/ 249 w 610"/>
                <a:gd name="T17" fmla="*/ 385 h 505"/>
                <a:gd name="T18" fmla="*/ 305 w 610"/>
                <a:gd name="T19" fmla="*/ 399 h 505"/>
                <a:gd name="T20" fmla="*/ 335 w 610"/>
                <a:gd name="T21" fmla="*/ 411 h 505"/>
                <a:gd name="T22" fmla="*/ 371 w 610"/>
                <a:gd name="T23" fmla="*/ 421 h 505"/>
                <a:gd name="T24" fmla="*/ 398 w 610"/>
                <a:gd name="T25" fmla="*/ 433 h 505"/>
                <a:gd name="T26" fmla="*/ 435 w 610"/>
                <a:gd name="T27" fmla="*/ 459 h 505"/>
                <a:gd name="T28" fmla="*/ 462 w 610"/>
                <a:gd name="T29" fmla="*/ 483 h 505"/>
                <a:gd name="T30" fmla="*/ 494 w 610"/>
                <a:gd name="T31" fmla="*/ 500 h 505"/>
                <a:gd name="T32" fmla="*/ 506 w 610"/>
                <a:gd name="T33" fmla="*/ 490 h 505"/>
                <a:gd name="T34" fmla="*/ 516 w 610"/>
                <a:gd name="T35" fmla="*/ 448 h 505"/>
                <a:gd name="T36" fmla="*/ 550 w 610"/>
                <a:gd name="T37" fmla="*/ 404 h 505"/>
                <a:gd name="T38" fmla="*/ 581 w 610"/>
                <a:gd name="T39" fmla="*/ 354 h 505"/>
                <a:gd name="T40" fmla="*/ 595 w 610"/>
                <a:gd name="T41" fmla="*/ 325 h 505"/>
                <a:gd name="T42" fmla="*/ 573 w 610"/>
                <a:gd name="T43" fmla="*/ 304 h 505"/>
                <a:gd name="T44" fmla="*/ 541 w 610"/>
                <a:gd name="T45" fmla="*/ 291 h 505"/>
                <a:gd name="T46" fmla="*/ 522 w 610"/>
                <a:gd name="T47" fmla="*/ 278 h 505"/>
                <a:gd name="T48" fmla="*/ 477 w 610"/>
                <a:gd name="T49" fmla="*/ 190 h 505"/>
                <a:gd name="T50" fmla="*/ 441 w 610"/>
                <a:gd name="T51" fmla="*/ 125 h 505"/>
                <a:gd name="T52" fmla="*/ 414 w 610"/>
                <a:gd name="T53" fmla="*/ 91 h 505"/>
                <a:gd name="T54" fmla="*/ 394 w 610"/>
                <a:gd name="T55" fmla="*/ 55 h 505"/>
                <a:gd name="T56" fmla="*/ 373 w 610"/>
                <a:gd name="T57" fmla="*/ 39 h 505"/>
                <a:gd name="T58" fmla="*/ 337 w 610"/>
                <a:gd name="T59" fmla="*/ 27 h 505"/>
                <a:gd name="T60" fmla="*/ 300 w 610"/>
                <a:gd name="T61" fmla="*/ 17 h 505"/>
                <a:gd name="T62" fmla="*/ 252 w 610"/>
                <a:gd name="T63" fmla="*/ 16 h 505"/>
                <a:gd name="T64" fmla="*/ 206 w 610"/>
                <a:gd name="T65" fmla="*/ 11 h 505"/>
                <a:gd name="T66" fmla="*/ 189 w 610"/>
                <a:gd name="T67" fmla="*/ 6 h 505"/>
                <a:gd name="T68" fmla="*/ 146 w 610"/>
                <a:gd name="T69" fmla="*/ 3 h 505"/>
                <a:gd name="T70" fmla="*/ 98 w 610"/>
                <a:gd name="T71" fmla="*/ 6 h 505"/>
                <a:gd name="T72" fmla="*/ 54 w 610"/>
                <a:gd name="T73" fmla="*/ 5 h 505"/>
                <a:gd name="T74" fmla="*/ 12 w 610"/>
                <a:gd name="T75" fmla="*/ 0 h 505"/>
                <a:gd name="T76" fmla="*/ 2 w 610"/>
                <a:gd name="T77" fmla="*/ 26 h 505"/>
                <a:gd name="T78" fmla="*/ 24 w 610"/>
                <a:gd name="T79" fmla="*/ 44 h 505"/>
                <a:gd name="T80" fmla="*/ 72 w 610"/>
                <a:gd name="T81" fmla="*/ 54 h 505"/>
                <a:gd name="T82" fmla="*/ 122 w 610"/>
                <a:gd name="T83" fmla="*/ 71 h 505"/>
                <a:gd name="T84" fmla="*/ 159 w 610"/>
                <a:gd name="T85" fmla="*/ 72 h 505"/>
                <a:gd name="T86" fmla="*/ 195 w 610"/>
                <a:gd name="T87" fmla="*/ 101 h 505"/>
                <a:gd name="T88" fmla="*/ 228 w 610"/>
                <a:gd name="T89" fmla="*/ 125 h 505"/>
                <a:gd name="T90" fmla="*/ 248 w 610"/>
                <a:gd name="T91" fmla="*/ 149 h 505"/>
                <a:gd name="T92" fmla="*/ 267 w 610"/>
                <a:gd name="T93" fmla="*/ 175 h 505"/>
                <a:gd name="T94" fmla="*/ 274 w 610"/>
                <a:gd name="T95" fmla="*/ 200 h 505"/>
                <a:gd name="T96" fmla="*/ 275 w 610"/>
                <a:gd name="T97" fmla="*/ 241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0"/>
                <a:gd name="T148" fmla="*/ 0 h 505"/>
                <a:gd name="T149" fmla="*/ 610 w 610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0" h="505">
                  <a:moveTo>
                    <a:pt x="249" y="265"/>
                  </a:moveTo>
                  <a:lnTo>
                    <a:pt x="229" y="274"/>
                  </a:lnTo>
                  <a:lnTo>
                    <a:pt x="214" y="274"/>
                  </a:lnTo>
                  <a:lnTo>
                    <a:pt x="191" y="267"/>
                  </a:lnTo>
                  <a:lnTo>
                    <a:pt x="167" y="265"/>
                  </a:lnTo>
                  <a:lnTo>
                    <a:pt x="151" y="251"/>
                  </a:lnTo>
                  <a:lnTo>
                    <a:pt x="128" y="229"/>
                  </a:lnTo>
                  <a:lnTo>
                    <a:pt x="105" y="220"/>
                  </a:lnTo>
                  <a:lnTo>
                    <a:pt x="82" y="219"/>
                  </a:lnTo>
                  <a:lnTo>
                    <a:pt x="68" y="226"/>
                  </a:lnTo>
                  <a:lnTo>
                    <a:pt x="77" y="239"/>
                  </a:lnTo>
                  <a:lnTo>
                    <a:pt x="88" y="259"/>
                  </a:lnTo>
                  <a:lnTo>
                    <a:pt x="108" y="288"/>
                  </a:lnTo>
                  <a:lnTo>
                    <a:pt x="123" y="312"/>
                  </a:lnTo>
                  <a:lnTo>
                    <a:pt x="152" y="328"/>
                  </a:lnTo>
                  <a:lnTo>
                    <a:pt x="175" y="343"/>
                  </a:lnTo>
                  <a:lnTo>
                    <a:pt x="192" y="353"/>
                  </a:lnTo>
                  <a:lnTo>
                    <a:pt x="249" y="385"/>
                  </a:lnTo>
                  <a:lnTo>
                    <a:pt x="276" y="391"/>
                  </a:lnTo>
                  <a:lnTo>
                    <a:pt x="305" y="399"/>
                  </a:lnTo>
                  <a:lnTo>
                    <a:pt x="320" y="403"/>
                  </a:lnTo>
                  <a:lnTo>
                    <a:pt x="335" y="411"/>
                  </a:lnTo>
                  <a:lnTo>
                    <a:pt x="356" y="416"/>
                  </a:lnTo>
                  <a:lnTo>
                    <a:pt x="371" y="421"/>
                  </a:lnTo>
                  <a:lnTo>
                    <a:pt x="386" y="426"/>
                  </a:lnTo>
                  <a:lnTo>
                    <a:pt x="398" y="433"/>
                  </a:lnTo>
                  <a:lnTo>
                    <a:pt x="416" y="442"/>
                  </a:lnTo>
                  <a:lnTo>
                    <a:pt x="435" y="459"/>
                  </a:lnTo>
                  <a:lnTo>
                    <a:pt x="450" y="471"/>
                  </a:lnTo>
                  <a:lnTo>
                    <a:pt x="462" y="483"/>
                  </a:lnTo>
                  <a:lnTo>
                    <a:pt x="477" y="492"/>
                  </a:lnTo>
                  <a:lnTo>
                    <a:pt x="494" y="500"/>
                  </a:lnTo>
                  <a:lnTo>
                    <a:pt x="504" y="505"/>
                  </a:lnTo>
                  <a:lnTo>
                    <a:pt x="506" y="490"/>
                  </a:lnTo>
                  <a:lnTo>
                    <a:pt x="509" y="475"/>
                  </a:lnTo>
                  <a:lnTo>
                    <a:pt x="516" y="448"/>
                  </a:lnTo>
                  <a:lnTo>
                    <a:pt x="539" y="421"/>
                  </a:lnTo>
                  <a:lnTo>
                    <a:pt x="550" y="404"/>
                  </a:lnTo>
                  <a:lnTo>
                    <a:pt x="571" y="373"/>
                  </a:lnTo>
                  <a:lnTo>
                    <a:pt x="581" y="354"/>
                  </a:lnTo>
                  <a:lnTo>
                    <a:pt x="592" y="338"/>
                  </a:lnTo>
                  <a:lnTo>
                    <a:pt x="595" y="325"/>
                  </a:lnTo>
                  <a:lnTo>
                    <a:pt x="610" y="322"/>
                  </a:lnTo>
                  <a:lnTo>
                    <a:pt x="573" y="304"/>
                  </a:lnTo>
                  <a:lnTo>
                    <a:pt x="561" y="297"/>
                  </a:lnTo>
                  <a:lnTo>
                    <a:pt x="541" y="291"/>
                  </a:lnTo>
                  <a:lnTo>
                    <a:pt x="530" y="285"/>
                  </a:lnTo>
                  <a:lnTo>
                    <a:pt x="522" y="278"/>
                  </a:lnTo>
                  <a:lnTo>
                    <a:pt x="512" y="256"/>
                  </a:lnTo>
                  <a:lnTo>
                    <a:pt x="477" y="190"/>
                  </a:lnTo>
                  <a:lnTo>
                    <a:pt x="460" y="154"/>
                  </a:lnTo>
                  <a:lnTo>
                    <a:pt x="441" y="125"/>
                  </a:lnTo>
                  <a:lnTo>
                    <a:pt x="427" y="110"/>
                  </a:lnTo>
                  <a:lnTo>
                    <a:pt x="414" y="91"/>
                  </a:lnTo>
                  <a:lnTo>
                    <a:pt x="404" y="74"/>
                  </a:lnTo>
                  <a:lnTo>
                    <a:pt x="394" y="55"/>
                  </a:lnTo>
                  <a:lnTo>
                    <a:pt x="385" y="44"/>
                  </a:lnTo>
                  <a:lnTo>
                    <a:pt x="373" y="39"/>
                  </a:lnTo>
                  <a:lnTo>
                    <a:pt x="350" y="35"/>
                  </a:lnTo>
                  <a:lnTo>
                    <a:pt x="337" y="27"/>
                  </a:lnTo>
                  <a:lnTo>
                    <a:pt x="321" y="17"/>
                  </a:lnTo>
                  <a:lnTo>
                    <a:pt x="300" y="17"/>
                  </a:lnTo>
                  <a:lnTo>
                    <a:pt x="273" y="21"/>
                  </a:lnTo>
                  <a:lnTo>
                    <a:pt x="252" y="16"/>
                  </a:lnTo>
                  <a:lnTo>
                    <a:pt x="228" y="24"/>
                  </a:lnTo>
                  <a:lnTo>
                    <a:pt x="206" y="11"/>
                  </a:lnTo>
                  <a:lnTo>
                    <a:pt x="194" y="8"/>
                  </a:lnTo>
                  <a:lnTo>
                    <a:pt x="189" y="6"/>
                  </a:lnTo>
                  <a:lnTo>
                    <a:pt x="171" y="3"/>
                  </a:lnTo>
                  <a:lnTo>
                    <a:pt x="146" y="3"/>
                  </a:lnTo>
                  <a:lnTo>
                    <a:pt x="117" y="3"/>
                  </a:lnTo>
                  <a:lnTo>
                    <a:pt x="98" y="6"/>
                  </a:lnTo>
                  <a:lnTo>
                    <a:pt x="75" y="5"/>
                  </a:lnTo>
                  <a:lnTo>
                    <a:pt x="54" y="5"/>
                  </a:lnTo>
                  <a:lnTo>
                    <a:pt x="33" y="2"/>
                  </a:lnTo>
                  <a:lnTo>
                    <a:pt x="12" y="0"/>
                  </a:lnTo>
                  <a:lnTo>
                    <a:pt x="0" y="9"/>
                  </a:lnTo>
                  <a:lnTo>
                    <a:pt x="2" y="26"/>
                  </a:lnTo>
                  <a:lnTo>
                    <a:pt x="9" y="35"/>
                  </a:lnTo>
                  <a:lnTo>
                    <a:pt x="24" y="44"/>
                  </a:lnTo>
                  <a:lnTo>
                    <a:pt x="44" y="51"/>
                  </a:lnTo>
                  <a:lnTo>
                    <a:pt x="72" y="54"/>
                  </a:lnTo>
                  <a:lnTo>
                    <a:pt x="101" y="65"/>
                  </a:lnTo>
                  <a:lnTo>
                    <a:pt x="122" y="71"/>
                  </a:lnTo>
                  <a:lnTo>
                    <a:pt x="140" y="71"/>
                  </a:lnTo>
                  <a:lnTo>
                    <a:pt x="159" y="72"/>
                  </a:lnTo>
                  <a:lnTo>
                    <a:pt x="177" y="87"/>
                  </a:lnTo>
                  <a:lnTo>
                    <a:pt x="195" y="101"/>
                  </a:lnTo>
                  <a:lnTo>
                    <a:pt x="209" y="113"/>
                  </a:lnTo>
                  <a:lnTo>
                    <a:pt x="228" y="125"/>
                  </a:lnTo>
                  <a:lnTo>
                    <a:pt x="236" y="132"/>
                  </a:lnTo>
                  <a:lnTo>
                    <a:pt x="248" y="149"/>
                  </a:lnTo>
                  <a:lnTo>
                    <a:pt x="259" y="158"/>
                  </a:lnTo>
                  <a:lnTo>
                    <a:pt x="267" y="175"/>
                  </a:lnTo>
                  <a:lnTo>
                    <a:pt x="274" y="188"/>
                  </a:lnTo>
                  <a:lnTo>
                    <a:pt x="274" y="200"/>
                  </a:lnTo>
                  <a:lnTo>
                    <a:pt x="277" y="218"/>
                  </a:lnTo>
                  <a:lnTo>
                    <a:pt x="275" y="241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Freeform 4"/>
            <p:cNvSpPr>
              <a:spLocks/>
            </p:cNvSpPr>
            <p:nvPr/>
          </p:nvSpPr>
          <p:spPr bwMode="auto">
            <a:xfrm rot="-4297709">
              <a:off x="41" y="283"/>
              <a:ext cx="106" cy="58"/>
            </a:xfrm>
            <a:custGeom>
              <a:avLst/>
              <a:gdLst>
                <a:gd name="T0" fmla="*/ 0 w 106"/>
                <a:gd name="T1" fmla="*/ 0 h 58"/>
                <a:gd name="T2" fmla="*/ 53 w 106"/>
                <a:gd name="T3" fmla="*/ 28 h 58"/>
                <a:gd name="T4" fmla="*/ 106 w 106"/>
                <a:gd name="T5" fmla="*/ 58 h 58"/>
                <a:gd name="T6" fmla="*/ 0 60000 65536"/>
                <a:gd name="T7" fmla="*/ 0 60000 65536"/>
                <a:gd name="T8" fmla="*/ 0 60000 65536"/>
                <a:gd name="T9" fmla="*/ 0 w 106"/>
                <a:gd name="T10" fmla="*/ 0 h 58"/>
                <a:gd name="T11" fmla="*/ 106 w 106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58">
                  <a:moveTo>
                    <a:pt x="0" y="0"/>
                  </a:moveTo>
                  <a:lnTo>
                    <a:pt x="53" y="28"/>
                  </a:lnTo>
                  <a:lnTo>
                    <a:pt x="106" y="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Freeform 5"/>
            <p:cNvSpPr>
              <a:spLocks/>
            </p:cNvSpPr>
            <p:nvPr/>
          </p:nvSpPr>
          <p:spPr bwMode="auto">
            <a:xfrm rot="-5540530">
              <a:off x="235" y="492"/>
              <a:ext cx="15" cy="48"/>
            </a:xfrm>
            <a:custGeom>
              <a:avLst/>
              <a:gdLst>
                <a:gd name="T0" fmla="*/ 0 w 70"/>
                <a:gd name="T1" fmla="*/ 0 h 169"/>
                <a:gd name="T2" fmla="*/ 0 w 70"/>
                <a:gd name="T3" fmla="*/ 0 h 169"/>
                <a:gd name="T4" fmla="*/ 0 w 70"/>
                <a:gd name="T5" fmla="*/ 0 h 169"/>
                <a:gd name="T6" fmla="*/ 0 w 70"/>
                <a:gd name="T7" fmla="*/ 0 h 169"/>
                <a:gd name="T8" fmla="*/ 0 w 70"/>
                <a:gd name="T9" fmla="*/ 0 h 169"/>
                <a:gd name="T10" fmla="*/ 0 w 70"/>
                <a:gd name="T11" fmla="*/ 0 h 169"/>
                <a:gd name="T12" fmla="*/ 0 w 70"/>
                <a:gd name="T13" fmla="*/ 0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Freeform 6"/>
            <p:cNvSpPr>
              <a:spLocks/>
            </p:cNvSpPr>
            <p:nvPr/>
          </p:nvSpPr>
          <p:spPr bwMode="auto">
            <a:xfrm rot="-5746443">
              <a:off x="94" y="385"/>
              <a:ext cx="6" cy="17"/>
            </a:xfrm>
            <a:custGeom>
              <a:avLst/>
              <a:gdLst>
                <a:gd name="T0" fmla="*/ 6 w 6"/>
                <a:gd name="T1" fmla="*/ 0 h 17"/>
                <a:gd name="T2" fmla="*/ 2 w 6"/>
                <a:gd name="T3" fmla="*/ 9 h 17"/>
                <a:gd name="T4" fmla="*/ 0 w 6"/>
                <a:gd name="T5" fmla="*/ 17 h 17"/>
                <a:gd name="T6" fmla="*/ 0 60000 65536"/>
                <a:gd name="T7" fmla="*/ 0 60000 65536"/>
                <a:gd name="T8" fmla="*/ 0 60000 65536"/>
                <a:gd name="T9" fmla="*/ 0 w 6"/>
                <a:gd name="T10" fmla="*/ 0 h 17"/>
                <a:gd name="T11" fmla="*/ 6 w 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17">
                  <a:moveTo>
                    <a:pt x="6" y="0"/>
                  </a:moveTo>
                  <a:lnTo>
                    <a:pt x="2" y="9"/>
                  </a:lnTo>
                  <a:lnTo>
                    <a:pt x="0" y="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Freeform 7"/>
            <p:cNvSpPr>
              <a:spLocks/>
            </p:cNvSpPr>
            <p:nvPr/>
          </p:nvSpPr>
          <p:spPr bwMode="auto">
            <a:xfrm rot="-5294128">
              <a:off x="50" y="466"/>
              <a:ext cx="3" cy="14"/>
            </a:xfrm>
            <a:custGeom>
              <a:avLst/>
              <a:gdLst>
                <a:gd name="T0" fmla="*/ 3 w 3"/>
                <a:gd name="T1" fmla="*/ 0 h 14"/>
                <a:gd name="T2" fmla="*/ 0 w 3"/>
                <a:gd name="T3" fmla="*/ 7 h 14"/>
                <a:gd name="T4" fmla="*/ 0 w 3"/>
                <a:gd name="T5" fmla="*/ 14 h 14"/>
                <a:gd name="T6" fmla="*/ 0 60000 65536"/>
                <a:gd name="T7" fmla="*/ 0 60000 65536"/>
                <a:gd name="T8" fmla="*/ 0 60000 65536"/>
                <a:gd name="T9" fmla="*/ 0 w 3"/>
                <a:gd name="T10" fmla="*/ 0 h 14"/>
                <a:gd name="T11" fmla="*/ 3 w 3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4">
                  <a:moveTo>
                    <a:pt x="3" y="0"/>
                  </a:move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 rot="8077398">
              <a:off x="459" y="-14"/>
              <a:ext cx="242" cy="270"/>
              <a:chOff x="0" y="0"/>
              <a:chExt cx="557" cy="547"/>
            </a:xfrm>
          </p:grpSpPr>
          <p:sp>
            <p:nvSpPr>
              <p:cNvPr id="17465" name="Freeform 9"/>
              <p:cNvSpPr>
                <a:spLocks/>
              </p:cNvSpPr>
              <p:nvPr/>
            </p:nvSpPr>
            <p:spPr bwMode="auto">
              <a:xfrm>
                <a:off x="0" y="0"/>
                <a:ext cx="557" cy="547"/>
              </a:xfrm>
              <a:custGeom>
                <a:avLst/>
                <a:gdLst>
                  <a:gd name="T0" fmla="*/ 1 w 1112"/>
                  <a:gd name="T1" fmla="*/ 1 h 1094"/>
                  <a:gd name="T2" fmla="*/ 1 w 1112"/>
                  <a:gd name="T3" fmla="*/ 1 h 1094"/>
                  <a:gd name="T4" fmla="*/ 1 w 1112"/>
                  <a:gd name="T5" fmla="*/ 1 h 1094"/>
                  <a:gd name="T6" fmla="*/ 1 w 1112"/>
                  <a:gd name="T7" fmla="*/ 1 h 1094"/>
                  <a:gd name="T8" fmla="*/ 1 w 1112"/>
                  <a:gd name="T9" fmla="*/ 1 h 1094"/>
                  <a:gd name="T10" fmla="*/ 1 w 1112"/>
                  <a:gd name="T11" fmla="*/ 1 h 1094"/>
                  <a:gd name="T12" fmla="*/ 1 w 1112"/>
                  <a:gd name="T13" fmla="*/ 1 h 1094"/>
                  <a:gd name="T14" fmla="*/ 1 w 1112"/>
                  <a:gd name="T15" fmla="*/ 1 h 1094"/>
                  <a:gd name="T16" fmla="*/ 1 w 1112"/>
                  <a:gd name="T17" fmla="*/ 1 h 1094"/>
                  <a:gd name="T18" fmla="*/ 1 w 1112"/>
                  <a:gd name="T19" fmla="*/ 1 h 1094"/>
                  <a:gd name="T20" fmla="*/ 1 w 1112"/>
                  <a:gd name="T21" fmla="*/ 1 h 1094"/>
                  <a:gd name="T22" fmla="*/ 1 w 1112"/>
                  <a:gd name="T23" fmla="*/ 1 h 1094"/>
                  <a:gd name="T24" fmla="*/ 1 w 1112"/>
                  <a:gd name="T25" fmla="*/ 1 h 1094"/>
                  <a:gd name="T26" fmla="*/ 0 w 1112"/>
                  <a:gd name="T27" fmla="*/ 0 h 1094"/>
                  <a:gd name="T28" fmla="*/ 1 w 1112"/>
                  <a:gd name="T29" fmla="*/ 1 h 1094"/>
                  <a:gd name="T30" fmla="*/ 1 w 1112"/>
                  <a:gd name="T31" fmla="*/ 1 h 1094"/>
                  <a:gd name="T32" fmla="*/ 1 w 1112"/>
                  <a:gd name="T33" fmla="*/ 1 h 1094"/>
                  <a:gd name="T34" fmla="*/ 1 w 1112"/>
                  <a:gd name="T35" fmla="*/ 1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6" name="Oval 10"/>
              <p:cNvSpPr>
                <a:spLocks noChangeArrowheads="1"/>
              </p:cNvSpPr>
              <p:nvPr/>
            </p:nvSpPr>
            <p:spPr bwMode="auto">
              <a:xfrm>
                <a:off x="336" y="412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62" name="Freeform 11"/>
            <p:cNvSpPr>
              <a:spLocks/>
            </p:cNvSpPr>
            <p:nvPr/>
          </p:nvSpPr>
          <p:spPr bwMode="auto">
            <a:xfrm rot="-10185527">
              <a:off x="291" y="456"/>
              <a:ext cx="13" cy="9"/>
            </a:xfrm>
            <a:custGeom>
              <a:avLst/>
              <a:gdLst>
                <a:gd name="T0" fmla="*/ 0 w 55"/>
                <a:gd name="T1" fmla="*/ 0 h 33"/>
                <a:gd name="T2" fmla="*/ 0 w 55"/>
                <a:gd name="T3" fmla="*/ 0 h 33"/>
                <a:gd name="T4" fmla="*/ 0 w 55"/>
                <a:gd name="T5" fmla="*/ 0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Freeform 12"/>
            <p:cNvSpPr>
              <a:spLocks/>
            </p:cNvSpPr>
            <p:nvPr/>
          </p:nvSpPr>
          <p:spPr bwMode="auto">
            <a:xfrm rot="-4785527">
              <a:off x="83" y="240"/>
              <a:ext cx="47" cy="29"/>
            </a:xfrm>
            <a:custGeom>
              <a:avLst/>
              <a:gdLst>
                <a:gd name="T0" fmla="*/ 0 w 53"/>
                <a:gd name="T1" fmla="*/ 0 h 34"/>
                <a:gd name="T2" fmla="*/ 4 w 53"/>
                <a:gd name="T3" fmla="*/ 3 h 34"/>
                <a:gd name="T4" fmla="*/ 14 w 53"/>
                <a:gd name="T5" fmla="*/ 6 h 34"/>
                <a:gd name="T6" fmla="*/ 0 60000 65536"/>
                <a:gd name="T7" fmla="*/ 0 60000 65536"/>
                <a:gd name="T8" fmla="*/ 0 60000 65536"/>
                <a:gd name="T9" fmla="*/ 0 w 53"/>
                <a:gd name="T10" fmla="*/ 0 h 34"/>
                <a:gd name="T11" fmla="*/ 53 w 53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4" name="Freeform 13"/>
            <p:cNvSpPr>
              <a:spLocks/>
            </p:cNvSpPr>
            <p:nvPr/>
          </p:nvSpPr>
          <p:spPr bwMode="auto">
            <a:xfrm rot="-4297709">
              <a:off x="-16" y="505"/>
              <a:ext cx="40" cy="7"/>
            </a:xfrm>
            <a:custGeom>
              <a:avLst/>
              <a:gdLst>
                <a:gd name="T0" fmla="*/ 0 w 40"/>
                <a:gd name="T1" fmla="*/ 4 h 7"/>
                <a:gd name="T2" fmla="*/ 16 w 40"/>
                <a:gd name="T3" fmla="*/ 6 h 7"/>
                <a:gd name="T4" fmla="*/ 25 w 40"/>
                <a:gd name="T5" fmla="*/ 7 h 7"/>
                <a:gd name="T6" fmla="*/ 33 w 40"/>
                <a:gd name="T7" fmla="*/ 5 h 7"/>
                <a:gd name="T8" fmla="*/ 40 w 4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"/>
                <a:gd name="T17" fmla="*/ 40 w 40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">
                  <a:moveTo>
                    <a:pt x="0" y="4"/>
                  </a:moveTo>
                  <a:lnTo>
                    <a:pt x="16" y="6"/>
                  </a:lnTo>
                  <a:lnTo>
                    <a:pt x="25" y="7"/>
                  </a:lnTo>
                  <a:lnTo>
                    <a:pt x="33" y="5"/>
                  </a:lnTo>
                  <a:lnTo>
                    <a:pt x="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5938667" flipH="1" flipV="1">
            <a:off x="5164138" y="2054225"/>
            <a:ext cx="1593850" cy="1447800"/>
            <a:chOff x="0" y="0"/>
            <a:chExt cx="715" cy="625"/>
          </a:xfrm>
        </p:grpSpPr>
        <p:sp>
          <p:nvSpPr>
            <p:cNvPr id="17445" name="Freeform 15"/>
            <p:cNvSpPr>
              <a:spLocks/>
            </p:cNvSpPr>
            <p:nvPr/>
          </p:nvSpPr>
          <p:spPr bwMode="auto">
            <a:xfrm rot="-4297709">
              <a:off x="16" y="65"/>
              <a:ext cx="610" cy="505"/>
            </a:xfrm>
            <a:custGeom>
              <a:avLst/>
              <a:gdLst>
                <a:gd name="T0" fmla="*/ 229 w 610"/>
                <a:gd name="T1" fmla="*/ 274 h 505"/>
                <a:gd name="T2" fmla="*/ 191 w 610"/>
                <a:gd name="T3" fmla="*/ 267 h 505"/>
                <a:gd name="T4" fmla="*/ 151 w 610"/>
                <a:gd name="T5" fmla="*/ 251 h 505"/>
                <a:gd name="T6" fmla="*/ 105 w 610"/>
                <a:gd name="T7" fmla="*/ 220 h 505"/>
                <a:gd name="T8" fmla="*/ 68 w 610"/>
                <a:gd name="T9" fmla="*/ 226 h 505"/>
                <a:gd name="T10" fmla="*/ 88 w 610"/>
                <a:gd name="T11" fmla="*/ 259 h 505"/>
                <a:gd name="T12" fmla="*/ 123 w 610"/>
                <a:gd name="T13" fmla="*/ 312 h 505"/>
                <a:gd name="T14" fmla="*/ 175 w 610"/>
                <a:gd name="T15" fmla="*/ 343 h 505"/>
                <a:gd name="T16" fmla="*/ 249 w 610"/>
                <a:gd name="T17" fmla="*/ 385 h 505"/>
                <a:gd name="T18" fmla="*/ 305 w 610"/>
                <a:gd name="T19" fmla="*/ 399 h 505"/>
                <a:gd name="T20" fmla="*/ 335 w 610"/>
                <a:gd name="T21" fmla="*/ 411 h 505"/>
                <a:gd name="T22" fmla="*/ 371 w 610"/>
                <a:gd name="T23" fmla="*/ 421 h 505"/>
                <a:gd name="T24" fmla="*/ 398 w 610"/>
                <a:gd name="T25" fmla="*/ 433 h 505"/>
                <a:gd name="T26" fmla="*/ 435 w 610"/>
                <a:gd name="T27" fmla="*/ 459 h 505"/>
                <a:gd name="T28" fmla="*/ 462 w 610"/>
                <a:gd name="T29" fmla="*/ 483 h 505"/>
                <a:gd name="T30" fmla="*/ 494 w 610"/>
                <a:gd name="T31" fmla="*/ 500 h 505"/>
                <a:gd name="T32" fmla="*/ 506 w 610"/>
                <a:gd name="T33" fmla="*/ 490 h 505"/>
                <a:gd name="T34" fmla="*/ 516 w 610"/>
                <a:gd name="T35" fmla="*/ 448 h 505"/>
                <a:gd name="T36" fmla="*/ 550 w 610"/>
                <a:gd name="T37" fmla="*/ 404 h 505"/>
                <a:gd name="T38" fmla="*/ 581 w 610"/>
                <a:gd name="T39" fmla="*/ 354 h 505"/>
                <a:gd name="T40" fmla="*/ 595 w 610"/>
                <a:gd name="T41" fmla="*/ 325 h 505"/>
                <a:gd name="T42" fmla="*/ 573 w 610"/>
                <a:gd name="T43" fmla="*/ 304 h 505"/>
                <a:gd name="T44" fmla="*/ 541 w 610"/>
                <a:gd name="T45" fmla="*/ 291 h 505"/>
                <a:gd name="T46" fmla="*/ 522 w 610"/>
                <a:gd name="T47" fmla="*/ 278 h 505"/>
                <a:gd name="T48" fmla="*/ 477 w 610"/>
                <a:gd name="T49" fmla="*/ 190 h 505"/>
                <a:gd name="T50" fmla="*/ 441 w 610"/>
                <a:gd name="T51" fmla="*/ 125 h 505"/>
                <a:gd name="T52" fmla="*/ 414 w 610"/>
                <a:gd name="T53" fmla="*/ 91 h 505"/>
                <a:gd name="T54" fmla="*/ 394 w 610"/>
                <a:gd name="T55" fmla="*/ 55 h 505"/>
                <a:gd name="T56" fmla="*/ 373 w 610"/>
                <a:gd name="T57" fmla="*/ 39 h 505"/>
                <a:gd name="T58" fmla="*/ 337 w 610"/>
                <a:gd name="T59" fmla="*/ 27 h 505"/>
                <a:gd name="T60" fmla="*/ 300 w 610"/>
                <a:gd name="T61" fmla="*/ 17 h 505"/>
                <a:gd name="T62" fmla="*/ 252 w 610"/>
                <a:gd name="T63" fmla="*/ 16 h 505"/>
                <a:gd name="T64" fmla="*/ 206 w 610"/>
                <a:gd name="T65" fmla="*/ 11 h 505"/>
                <a:gd name="T66" fmla="*/ 189 w 610"/>
                <a:gd name="T67" fmla="*/ 6 h 505"/>
                <a:gd name="T68" fmla="*/ 146 w 610"/>
                <a:gd name="T69" fmla="*/ 3 h 505"/>
                <a:gd name="T70" fmla="*/ 98 w 610"/>
                <a:gd name="T71" fmla="*/ 6 h 505"/>
                <a:gd name="T72" fmla="*/ 54 w 610"/>
                <a:gd name="T73" fmla="*/ 5 h 505"/>
                <a:gd name="T74" fmla="*/ 12 w 610"/>
                <a:gd name="T75" fmla="*/ 0 h 505"/>
                <a:gd name="T76" fmla="*/ 2 w 610"/>
                <a:gd name="T77" fmla="*/ 26 h 505"/>
                <a:gd name="T78" fmla="*/ 24 w 610"/>
                <a:gd name="T79" fmla="*/ 44 h 505"/>
                <a:gd name="T80" fmla="*/ 72 w 610"/>
                <a:gd name="T81" fmla="*/ 54 h 505"/>
                <a:gd name="T82" fmla="*/ 122 w 610"/>
                <a:gd name="T83" fmla="*/ 71 h 505"/>
                <a:gd name="T84" fmla="*/ 159 w 610"/>
                <a:gd name="T85" fmla="*/ 72 h 505"/>
                <a:gd name="T86" fmla="*/ 195 w 610"/>
                <a:gd name="T87" fmla="*/ 101 h 505"/>
                <a:gd name="T88" fmla="*/ 228 w 610"/>
                <a:gd name="T89" fmla="*/ 125 h 505"/>
                <a:gd name="T90" fmla="*/ 248 w 610"/>
                <a:gd name="T91" fmla="*/ 149 h 505"/>
                <a:gd name="T92" fmla="*/ 267 w 610"/>
                <a:gd name="T93" fmla="*/ 175 h 505"/>
                <a:gd name="T94" fmla="*/ 274 w 610"/>
                <a:gd name="T95" fmla="*/ 200 h 505"/>
                <a:gd name="T96" fmla="*/ 275 w 610"/>
                <a:gd name="T97" fmla="*/ 241 h 50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10"/>
                <a:gd name="T148" fmla="*/ 0 h 505"/>
                <a:gd name="T149" fmla="*/ 610 w 610"/>
                <a:gd name="T150" fmla="*/ 505 h 50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10" h="505">
                  <a:moveTo>
                    <a:pt x="249" y="265"/>
                  </a:moveTo>
                  <a:lnTo>
                    <a:pt x="229" y="274"/>
                  </a:lnTo>
                  <a:lnTo>
                    <a:pt x="214" y="274"/>
                  </a:lnTo>
                  <a:lnTo>
                    <a:pt x="191" y="267"/>
                  </a:lnTo>
                  <a:lnTo>
                    <a:pt x="167" y="265"/>
                  </a:lnTo>
                  <a:lnTo>
                    <a:pt x="151" y="251"/>
                  </a:lnTo>
                  <a:lnTo>
                    <a:pt x="128" y="229"/>
                  </a:lnTo>
                  <a:lnTo>
                    <a:pt x="105" y="220"/>
                  </a:lnTo>
                  <a:lnTo>
                    <a:pt x="82" y="219"/>
                  </a:lnTo>
                  <a:lnTo>
                    <a:pt x="68" y="226"/>
                  </a:lnTo>
                  <a:lnTo>
                    <a:pt x="77" y="239"/>
                  </a:lnTo>
                  <a:lnTo>
                    <a:pt x="88" y="259"/>
                  </a:lnTo>
                  <a:lnTo>
                    <a:pt x="108" y="288"/>
                  </a:lnTo>
                  <a:lnTo>
                    <a:pt x="123" y="312"/>
                  </a:lnTo>
                  <a:lnTo>
                    <a:pt x="152" y="328"/>
                  </a:lnTo>
                  <a:lnTo>
                    <a:pt x="175" y="343"/>
                  </a:lnTo>
                  <a:lnTo>
                    <a:pt x="192" y="353"/>
                  </a:lnTo>
                  <a:lnTo>
                    <a:pt x="249" y="385"/>
                  </a:lnTo>
                  <a:lnTo>
                    <a:pt x="276" y="391"/>
                  </a:lnTo>
                  <a:lnTo>
                    <a:pt x="305" y="399"/>
                  </a:lnTo>
                  <a:lnTo>
                    <a:pt x="320" y="403"/>
                  </a:lnTo>
                  <a:lnTo>
                    <a:pt x="335" y="411"/>
                  </a:lnTo>
                  <a:lnTo>
                    <a:pt x="356" y="416"/>
                  </a:lnTo>
                  <a:lnTo>
                    <a:pt x="371" y="421"/>
                  </a:lnTo>
                  <a:lnTo>
                    <a:pt x="386" y="426"/>
                  </a:lnTo>
                  <a:lnTo>
                    <a:pt x="398" y="433"/>
                  </a:lnTo>
                  <a:lnTo>
                    <a:pt x="416" y="442"/>
                  </a:lnTo>
                  <a:lnTo>
                    <a:pt x="435" y="459"/>
                  </a:lnTo>
                  <a:lnTo>
                    <a:pt x="450" y="471"/>
                  </a:lnTo>
                  <a:lnTo>
                    <a:pt x="462" y="483"/>
                  </a:lnTo>
                  <a:lnTo>
                    <a:pt x="477" y="492"/>
                  </a:lnTo>
                  <a:lnTo>
                    <a:pt x="494" y="500"/>
                  </a:lnTo>
                  <a:lnTo>
                    <a:pt x="504" y="505"/>
                  </a:lnTo>
                  <a:lnTo>
                    <a:pt x="506" y="490"/>
                  </a:lnTo>
                  <a:lnTo>
                    <a:pt x="509" y="475"/>
                  </a:lnTo>
                  <a:lnTo>
                    <a:pt x="516" y="448"/>
                  </a:lnTo>
                  <a:lnTo>
                    <a:pt x="539" y="421"/>
                  </a:lnTo>
                  <a:lnTo>
                    <a:pt x="550" y="404"/>
                  </a:lnTo>
                  <a:lnTo>
                    <a:pt x="571" y="373"/>
                  </a:lnTo>
                  <a:lnTo>
                    <a:pt x="581" y="354"/>
                  </a:lnTo>
                  <a:lnTo>
                    <a:pt x="592" y="338"/>
                  </a:lnTo>
                  <a:lnTo>
                    <a:pt x="595" y="325"/>
                  </a:lnTo>
                  <a:lnTo>
                    <a:pt x="610" y="322"/>
                  </a:lnTo>
                  <a:lnTo>
                    <a:pt x="573" y="304"/>
                  </a:lnTo>
                  <a:lnTo>
                    <a:pt x="561" y="297"/>
                  </a:lnTo>
                  <a:lnTo>
                    <a:pt x="541" y="291"/>
                  </a:lnTo>
                  <a:lnTo>
                    <a:pt x="530" y="285"/>
                  </a:lnTo>
                  <a:lnTo>
                    <a:pt x="522" y="278"/>
                  </a:lnTo>
                  <a:lnTo>
                    <a:pt x="512" y="256"/>
                  </a:lnTo>
                  <a:lnTo>
                    <a:pt x="477" y="190"/>
                  </a:lnTo>
                  <a:lnTo>
                    <a:pt x="460" y="154"/>
                  </a:lnTo>
                  <a:lnTo>
                    <a:pt x="441" y="125"/>
                  </a:lnTo>
                  <a:lnTo>
                    <a:pt x="427" y="110"/>
                  </a:lnTo>
                  <a:lnTo>
                    <a:pt x="414" y="91"/>
                  </a:lnTo>
                  <a:lnTo>
                    <a:pt x="404" y="74"/>
                  </a:lnTo>
                  <a:lnTo>
                    <a:pt x="394" y="55"/>
                  </a:lnTo>
                  <a:lnTo>
                    <a:pt x="385" y="44"/>
                  </a:lnTo>
                  <a:lnTo>
                    <a:pt x="373" y="39"/>
                  </a:lnTo>
                  <a:lnTo>
                    <a:pt x="350" y="35"/>
                  </a:lnTo>
                  <a:lnTo>
                    <a:pt x="337" y="27"/>
                  </a:lnTo>
                  <a:lnTo>
                    <a:pt x="321" y="17"/>
                  </a:lnTo>
                  <a:lnTo>
                    <a:pt x="300" y="17"/>
                  </a:lnTo>
                  <a:lnTo>
                    <a:pt x="273" y="21"/>
                  </a:lnTo>
                  <a:lnTo>
                    <a:pt x="252" y="16"/>
                  </a:lnTo>
                  <a:lnTo>
                    <a:pt x="228" y="24"/>
                  </a:lnTo>
                  <a:lnTo>
                    <a:pt x="206" y="11"/>
                  </a:lnTo>
                  <a:lnTo>
                    <a:pt x="194" y="8"/>
                  </a:lnTo>
                  <a:lnTo>
                    <a:pt x="189" y="6"/>
                  </a:lnTo>
                  <a:lnTo>
                    <a:pt x="171" y="3"/>
                  </a:lnTo>
                  <a:lnTo>
                    <a:pt x="146" y="3"/>
                  </a:lnTo>
                  <a:lnTo>
                    <a:pt x="117" y="3"/>
                  </a:lnTo>
                  <a:lnTo>
                    <a:pt x="98" y="6"/>
                  </a:lnTo>
                  <a:lnTo>
                    <a:pt x="75" y="5"/>
                  </a:lnTo>
                  <a:lnTo>
                    <a:pt x="54" y="5"/>
                  </a:lnTo>
                  <a:lnTo>
                    <a:pt x="33" y="2"/>
                  </a:lnTo>
                  <a:lnTo>
                    <a:pt x="12" y="0"/>
                  </a:lnTo>
                  <a:lnTo>
                    <a:pt x="0" y="9"/>
                  </a:lnTo>
                  <a:lnTo>
                    <a:pt x="2" y="26"/>
                  </a:lnTo>
                  <a:lnTo>
                    <a:pt x="9" y="35"/>
                  </a:lnTo>
                  <a:lnTo>
                    <a:pt x="24" y="44"/>
                  </a:lnTo>
                  <a:lnTo>
                    <a:pt x="44" y="51"/>
                  </a:lnTo>
                  <a:lnTo>
                    <a:pt x="72" y="54"/>
                  </a:lnTo>
                  <a:lnTo>
                    <a:pt x="101" y="65"/>
                  </a:lnTo>
                  <a:lnTo>
                    <a:pt x="122" y="71"/>
                  </a:lnTo>
                  <a:lnTo>
                    <a:pt x="140" y="71"/>
                  </a:lnTo>
                  <a:lnTo>
                    <a:pt x="159" y="72"/>
                  </a:lnTo>
                  <a:lnTo>
                    <a:pt x="177" y="87"/>
                  </a:lnTo>
                  <a:lnTo>
                    <a:pt x="195" y="101"/>
                  </a:lnTo>
                  <a:lnTo>
                    <a:pt x="209" y="113"/>
                  </a:lnTo>
                  <a:lnTo>
                    <a:pt x="228" y="125"/>
                  </a:lnTo>
                  <a:lnTo>
                    <a:pt x="236" y="132"/>
                  </a:lnTo>
                  <a:lnTo>
                    <a:pt x="248" y="149"/>
                  </a:lnTo>
                  <a:lnTo>
                    <a:pt x="259" y="158"/>
                  </a:lnTo>
                  <a:lnTo>
                    <a:pt x="267" y="175"/>
                  </a:lnTo>
                  <a:lnTo>
                    <a:pt x="274" y="188"/>
                  </a:lnTo>
                  <a:lnTo>
                    <a:pt x="274" y="200"/>
                  </a:lnTo>
                  <a:lnTo>
                    <a:pt x="277" y="218"/>
                  </a:lnTo>
                  <a:lnTo>
                    <a:pt x="275" y="241"/>
                  </a:lnTo>
                  <a:lnTo>
                    <a:pt x="249" y="265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Freeform 16"/>
            <p:cNvSpPr>
              <a:spLocks/>
            </p:cNvSpPr>
            <p:nvPr/>
          </p:nvSpPr>
          <p:spPr bwMode="auto">
            <a:xfrm rot="-4297709">
              <a:off x="41" y="283"/>
              <a:ext cx="106" cy="58"/>
            </a:xfrm>
            <a:custGeom>
              <a:avLst/>
              <a:gdLst>
                <a:gd name="T0" fmla="*/ 0 w 106"/>
                <a:gd name="T1" fmla="*/ 0 h 58"/>
                <a:gd name="T2" fmla="*/ 53 w 106"/>
                <a:gd name="T3" fmla="*/ 28 h 58"/>
                <a:gd name="T4" fmla="*/ 106 w 106"/>
                <a:gd name="T5" fmla="*/ 58 h 58"/>
                <a:gd name="T6" fmla="*/ 0 60000 65536"/>
                <a:gd name="T7" fmla="*/ 0 60000 65536"/>
                <a:gd name="T8" fmla="*/ 0 60000 65536"/>
                <a:gd name="T9" fmla="*/ 0 w 106"/>
                <a:gd name="T10" fmla="*/ 0 h 58"/>
                <a:gd name="T11" fmla="*/ 106 w 106"/>
                <a:gd name="T12" fmla="*/ 58 h 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6" h="58">
                  <a:moveTo>
                    <a:pt x="0" y="0"/>
                  </a:moveTo>
                  <a:lnTo>
                    <a:pt x="53" y="28"/>
                  </a:lnTo>
                  <a:lnTo>
                    <a:pt x="106" y="58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Freeform 17"/>
            <p:cNvSpPr>
              <a:spLocks/>
            </p:cNvSpPr>
            <p:nvPr/>
          </p:nvSpPr>
          <p:spPr bwMode="auto">
            <a:xfrm rot="-5540530">
              <a:off x="235" y="492"/>
              <a:ext cx="15" cy="48"/>
            </a:xfrm>
            <a:custGeom>
              <a:avLst/>
              <a:gdLst>
                <a:gd name="T0" fmla="*/ 0 w 70"/>
                <a:gd name="T1" fmla="*/ 0 h 169"/>
                <a:gd name="T2" fmla="*/ 0 w 70"/>
                <a:gd name="T3" fmla="*/ 0 h 169"/>
                <a:gd name="T4" fmla="*/ 0 w 70"/>
                <a:gd name="T5" fmla="*/ 0 h 169"/>
                <a:gd name="T6" fmla="*/ 0 w 70"/>
                <a:gd name="T7" fmla="*/ 0 h 169"/>
                <a:gd name="T8" fmla="*/ 0 w 70"/>
                <a:gd name="T9" fmla="*/ 0 h 169"/>
                <a:gd name="T10" fmla="*/ 0 w 70"/>
                <a:gd name="T11" fmla="*/ 0 h 169"/>
                <a:gd name="T12" fmla="*/ 0 w 70"/>
                <a:gd name="T13" fmla="*/ 0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Freeform 18"/>
            <p:cNvSpPr>
              <a:spLocks/>
            </p:cNvSpPr>
            <p:nvPr/>
          </p:nvSpPr>
          <p:spPr bwMode="auto">
            <a:xfrm rot="-5746443">
              <a:off x="94" y="385"/>
              <a:ext cx="6" cy="17"/>
            </a:xfrm>
            <a:custGeom>
              <a:avLst/>
              <a:gdLst>
                <a:gd name="T0" fmla="*/ 6 w 6"/>
                <a:gd name="T1" fmla="*/ 0 h 17"/>
                <a:gd name="T2" fmla="*/ 2 w 6"/>
                <a:gd name="T3" fmla="*/ 9 h 17"/>
                <a:gd name="T4" fmla="*/ 0 w 6"/>
                <a:gd name="T5" fmla="*/ 17 h 17"/>
                <a:gd name="T6" fmla="*/ 0 60000 65536"/>
                <a:gd name="T7" fmla="*/ 0 60000 65536"/>
                <a:gd name="T8" fmla="*/ 0 60000 65536"/>
                <a:gd name="T9" fmla="*/ 0 w 6"/>
                <a:gd name="T10" fmla="*/ 0 h 17"/>
                <a:gd name="T11" fmla="*/ 6 w 6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" h="17">
                  <a:moveTo>
                    <a:pt x="6" y="0"/>
                  </a:moveTo>
                  <a:lnTo>
                    <a:pt x="2" y="9"/>
                  </a:lnTo>
                  <a:lnTo>
                    <a:pt x="0" y="17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Freeform 19"/>
            <p:cNvSpPr>
              <a:spLocks/>
            </p:cNvSpPr>
            <p:nvPr/>
          </p:nvSpPr>
          <p:spPr bwMode="auto">
            <a:xfrm rot="-5294128">
              <a:off x="50" y="466"/>
              <a:ext cx="3" cy="14"/>
            </a:xfrm>
            <a:custGeom>
              <a:avLst/>
              <a:gdLst>
                <a:gd name="T0" fmla="*/ 3 w 3"/>
                <a:gd name="T1" fmla="*/ 0 h 14"/>
                <a:gd name="T2" fmla="*/ 0 w 3"/>
                <a:gd name="T3" fmla="*/ 7 h 14"/>
                <a:gd name="T4" fmla="*/ 0 w 3"/>
                <a:gd name="T5" fmla="*/ 14 h 14"/>
                <a:gd name="T6" fmla="*/ 0 60000 65536"/>
                <a:gd name="T7" fmla="*/ 0 60000 65536"/>
                <a:gd name="T8" fmla="*/ 0 60000 65536"/>
                <a:gd name="T9" fmla="*/ 0 w 3"/>
                <a:gd name="T10" fmla="*/ 0 h 14"/>
                <a:gd name="T11" fmla="*/ 3 w 3"/>
                <a:gd name="T12" fmla="*/ 14 h 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" h="14">
                  <a:moveTo>
                    <a:pt x="3" y="0"/>
                  </a:moveTo>
                  <a:lnTo>
                    <a:pt x="0" y="7"/>
                  </a:lnTo>
                  <a:lnTo>
                    <a:pt x="0" y="1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20"/>
            <p:cNvGrpSpPr>
              <a:grpSpLocks/>
            </p:cNvGrpSpPr>
            <p:nvPr/>
          </p:nvGrpSpPr>
          <p:grpSpPr bwMode="auto">
            <a:xfrm rot="8077398">
              <a:off x="459" y="-14"/>
              <a:ext cx="242" cy="270"/>
              <a:chOff x="0" y="0"/>
              <a:chExt cx="557" cy="547"/>
            </a:xfrm>
          </p:grpSpPr>
          <p:sp>
            <p:nvSpPr>
              <p:cNvPr id="17454" name="Freeform 21"/>
              <p:cNvSpPr>
                <a:spLocks/>
              </p:cNvSpPr>
              <p:nvPr/>
            </p:nvSpPr>
            <p:spPr bwMode="auto">
              <a:xfrm>
                <a:off x="0" y="0"/>
                <a:ext cx="557" cy="547"/>
              </a:xfrm>
              <a:custGeom>
                <a:avLst/>
                <a:gdLst>
                  <a:gd name="T0" fmla="*/ 1 w 1112"/>
                  <a:gd name="T1" fmla="*/ 1 h 1094"/>
                  <a:gd name="T2" fmla="*/ 1 w 1112"/>
                  <a:gd name="T3" fmla="*/ 1 h 1094"/>
                  <a:gd name="T4" fmla="*/ 1 w 1112"/>
                  <a:gd name="T5" fmla="*/ 1 h 1094"/>
                  <a:gd name="T6" fmla="*/ 1 w 1112"/>
                  <a:gd name="T7" fmla="*/ 1 h 1094"/>
                  <a:gd name="T8" fmla="*/ 1 w 1112"/>
                  <a:gd name="T9" fmla="*/ 1 h 1094"/>
                  <a:gd name="T10" fmla="*/ 1 w 1112"/>
                  <a:gd name="T11" fmla="*/ 1 h 1094"/>
                  <a:gd name="T12" fmla="*/ 1 w 1112"/>
                  <a:gd name="T13" fmla="*/ 1 h 1094"/>
                  <a:gd name="T14" fmla="*/ 1 w 1112"/>
                  <a:gd name="T15" fmla="*/ 1 h 1094"/>
                  <a:gd name="T16" fmla="*/ 1 w 1112"/>
                  <a:gd name="T17" fmla="*/ 1 h 1094"/>
                  <a:gd name="T18" fmla="*/ 1 w 1112"/>
                  <a:gd name="T19" fmla="*/ 1 h 1094"/>
                  <a:gd name="T20" fmla="*/ 1 w 1112"/>
                  <a:gd name="T21" fmla="*/ 1 h 1094"/>
                  <a:gd name="T22" fmla="*/ 1 w 1112"/>
                  <a:gd name="T23" fmla="*/ 1 h 1094"/>
                  <a:gd name="T24" fmla="*/ 1 w 1112"/>
                  <a:gd name="T25" fmla="*/ 1 h 1094"/>
                  <a:gd name="T26" fmla="*/ 0 w 1112"/>
                  <a:gd name="T27" fmla="*/ 0 h 1094"/>
                  <a:gd name="T28" fmla="*/ 1 w 1112"/>
                  <a:gd name="T29" fmla="*/ 1 h 1094"/>
                  <a:gd name="T30" fmla="*/ 1 w 1112"/>
                  <a:gd name="T31" fmla="*/ 1 h 1094"/>
                  <a:gd name="T32" fmla="*/ 1 w 1112"/>
                  <a:gd name="T33" fmla="*/ 1 h 1094"/>
                  <a:gd name="T34" fmla="*/ 1 w 1112"/>
                  <a:gd name="T35" fmla="*/ 1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5" name="Oval 22"/>
              <p:cNvSpPr>
                <a:spLocks noChangeArrowheads="1"/>
              </p:cNvSpPr>
              <p:nvPr/>
            </p:nvSpPr>
            <p:spPr bwMode="auto">
              <a:xfrm>
                <a:off x="336" y="412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51" name="Freeform 23"/>
            <p:cNvSpPr>
              <a:spLocks/>
            </p:cNvSpPr>
            <p:nvPr/>
          </p:nvSpPr>
          <p:spPr bwMode="auto">
            <a:xfrm rot="-10185527">
              <a:off x="291" y="456"/>
              <a:ext cx="13" cy="9"/>
            </a:xfrm>
            <a:custGeom>
              <a:avLst/>
              <a:gdLst>
                <a:gd name="T0" fmla="*/ 0 w 55"/>
                <a:gd name="T1" fmla="*/ 0 h 33"/>
                <a:gd name="T2" fmla="*/ 0 w 55"/>
                <a:gd name="T3" fmla="*/ 0 h 33"/>
                <a:gd name="T4" fmla="*/ 0 w 55"/>
                <a:gd name="T5" fmla="*/ 0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Freeform 24"/>
            <p:cNvSpPr>
              <a:spLocks/>
            </p:cNvSpPr>
            <p:nvPr/>
          </p:nvSpPr>
          <p:spPr bwMode="auto">
            <a:xfrm rot="-4785527">
              <a:off x="83" y="240"/>
              <a:ext cx="47" cy="29"/>
            </a:xfrm>
            <a:custGeom>
              <a:avLst/>
              <a:gdLst>
                <a:gd name="T0" fmla="*/ 0 w 53"/>
                <a:gd name="T1" fmla="*/ 0 h 34"/>
                <a:gd name="T2" fmla="*/ 4 w 53"/>
                <a:gd name="T3" fmla="*/ 3 h 34"/>
                <a:gd name="T4" fmla="*/ 14 w 53"/>
                <a:gd name="T5" fmla="*/ 6 h 34"/>
                <a:gd name="T6" fmla="*/ 0 60000 65536"/>
                <a:gd name="T7" fmla="*/ 0 60000 65536"/>
                <a:gd name="T8" fmla="*/ 0 60000 65536"/>
                <a:gd name="T9" fmla="*/ 0 w 53"/>
                <a:gd name="T10" fmla="*/ 0 h 34"/>
                <a:gd name="T11" fmla="*/ 53 w 53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Freeform 25"/>
            <p:cNvSpPr>
              <a:spLocks/>
            </p:cNvSpPr>
            <p:nvPr/>
          </p:nvSpPr>
          <p:spPr bwMode="auto">
            <a:xfrm rot="-4297709">
              <a:off x="-16" y="505"/>
              <a:ext cx="40" cy="7"/>
            </a:xfrm>
            <a:custGeom>
              <a:avLst/>
              <a:gdLst>
                <a:gd name="T0" fmla="*/ 0 w 40"/>
                <a:gd name="T1" fmla="*/ 4 h 7"/>
                <a:gd name="T2" fmla="*/ 16 w 40"/>
                <a:gd name="T3" fmla="*/ 6 h 7"/>
                <a:gd name="T4" fmla="*/ 25 w 40"/>
                <a:gd name="T5" fmla="*/ 7 h 7"/>
                <a:gd name="T6" fmla="*/ 33 w 40"/>
                <a:gd name="T7" fmla="*/ 5 h 7"/>
                <a:gd name="T8" fmla="*/ 40 w 40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7"/>
                <a:gd name="T17" fmla="*/ 40 w 40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7">
                  <a:moveTo>
                    <a:pt x="0" y="4"/>
                  </a:moveTo>
                  <a:lnTo>
                    <a:pt x="16" y="6"/>
                  </a:lnTo>
                  <a:lnTo>
                    <a:pt x="25" y="7"/>
                  </a:lnTo>
                  <a:lnTo>
                    <a:pt x="33" y="5"/>
                  </a:lnTo>
                  <a:lnTo>
                    <a:pt x="4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 rot="-5400000">
            <a:off x="4068763" y="1720850"/>
            <a:ext cx="471488" cy="839787"/>
            <a:chOff x="0" y="0"/>
            <a:chExt cx="322" cy="808"/>
          </a:xfrm>
        </p:grpSpPr>
        <p:sp>
          <p:nvSpPr>
            <p:cNvPr id="17436" name="Oval 27"/>
            <p:cNvSpPr>
              <a:spLocks noChangeArrowheads="1"/>
            </p:cNvSpPr>
            <p:nvPr/>
          </p:nvSpPr>
          <p:spPr bwMode="auto">
            <a:xfrm rot="5400000">
              <a:off x="94" y="-91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28"/>
            <p:cNvSpPr>
              <a:spLocks noChangeArrowheads="1"/>
            </p:cNvSpPr>
            <p:nvPr/>
          </p:nvSpPr>
          <p:spPr bwMode="auto">
            <a:xfrm rot="5400000">
              <a:off x="94" y="-12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29"/>
            <p:cNvSpPr>
              <a:spLocks noChangeArrowheads="1"/>
            </p:cNvSpPr>
            <p:nvPr/>
          </p:nvSpPr>
          <p:spPr bwMode="auto">
            <a:xfrm rot="5400000">
              <a:off x="94" y="75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Oval 30"/>
            <p:cNvSpPr>
              <a:spLocks noChangeArrowheads="1"/>
            </p:cNvSpPr>
            <p:nvPr/>
          </p:nvSpPr>
          <p:spPr bwMode="auto">
            <a:xfrm rot="5400000">
              <a:off x="95" y="160"/>
              <a:ext cx="134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31"/>
            <p:cNvSpPr>
              <a:spLocks noChangeArrowheads="1"/>
            </p:cNvSpPr>
            <p:nvPr/>
          </p:nvSpPr>
          <p:spPr bwMode="auto">
            <a:xfrm rot="5400000">
              <a:off x="94" y="241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32"/>
            <p:cNvSpPr>
              <a:spLocks noChangeArrowheads="1"/>
            </p:cNvSpPr>
            <p:nvPr/>
          </p:nvSpPr>
          <p:spPr bwMode="auto">
            <a:xfrm rot="5400000">
              <a:off x="94" y="328"/>
              <a:ext cx="135" cy="317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33"/>
            <p:cNvSpPr>
              <a:spLocks noChangeArrowheads="1"/>
            </p:cNvSpPr>
            <p:nvPr/>
          </p:nvSpPr>
          <p:spPr bwMode="auto">
            <a:xfrm rot="5400000">
              <a:off x="88" y="413"/>
              <a:ext cx="135" cy="316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34"/>
            <p:cNvSpPr>
              <a:spLocks noChangeArrowheads="1"/>
            </p:cNvSpPr>
            <p:nvPr/>
          </p:nvSpPr>
          <p:spPr bwMode="auto">
            <a:xfrm rot="5400000">
              <a:off x="88" y="494"/>
              <a:ext cx="135" cy="316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Oval 35"/>
            <p:cNvSpPr>
              <a:spLocks noChangeArrowheads="1"/>
            </p:cNvSpPr>
            <p:nvPr/>
          </p:nvSpPr>
          <p:spPr bwMode="auto">
            <a:xfrm rot="5400000">
              <a:off x="88" y="581"/>
              <a:ext cx="135" cy="316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3352800" y="1905000"/>
            <a:ext cx="1938338" cy="471488"/>
            <a:chOff x="0" y="0"/>
            <a:chExt cx="1221" cy="297"/>
          </a:xfrm>
        </p:grpSpPr>
        <p:sp>
          <p:nvSpPr>
            <p:cNvPr id="17416" name="Oval 37"/>
            <p:cNvSpPr>
              <a:spLocks noChangeArrowheads="1"/>
            </p:cNvSpPr>
            <p:nvPr/>
          </p:nvSpPr>
          <p:spPr bwMode="auto">
            <a:xfrm>
              <a:off x="0" y="0"/>
              <a:ext cx="184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Oval 38"/>
            <p:cNvSpPr>
              <a:spLocks noChangeArrowheads="1"/>
            </p:cNvSpPr>
            <p:nvPr/>
          </p:nvSpPr>
          <p:spPr bwMode="auto">
            <a:xfrm>
              <a:off x="117" y="0"/>
              <a:ext cx="183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Oval 39"/>
            <p:cNvSpPr>
              <a:spLocks noChangeArrowheads="1"/>
            </p:cNvSpPr>
            <p:nvPr/>
          </p:nvSpPr>
          <p:spPr bwMode="auto">
            <a:xfrm>
              <a:off x="226" y="0"/>
              <a:ext cx="185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Oval 40"/>
            <p:cNvSpPr>
              <a:spLocks noChangeArrowheads="1"/>
            </p:cNvSpPr>
            <p:nvPr/>
          </p:nvSpPr>
          <p:spPr bwMode="auto">
            <a:xfrm>
              <a:off x="345" y="0"/>
              <a:ext cx="185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Oval 41"/>
            <p:cNvSpPr>
              <a:spLocks noChangeArrowheads="1"/>
            </p:cNvSpPr>
            <p:nvPr/>
          </p:nvSpPr>
          <p:spPr bwMode="auto">
            <a:xfrm>
              <a:off x="460" y="5"/>
              <a:ext cx="184" cy="29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Oval 42"/>
            <p:cNvSpPr>
              <a:spLocks noChangeArrowheads="1"/>
            </p:cNvSpPr>
            <p:nvPr/>
          </p:nvSpPr>
          <p:spPr bwMode="auto">
            <a:xfrm>
              <a:off x="571" y="5"/>
              <a:ext cx="184" cy="29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Oval 43"/>
            <p:cNvSpPr>
              <a:spLocks noChangeArrowheads="1"/>
            </p:cNvSpPr>
            <p:nvPr/>
          </p:nvSpPr>
          <p:spPr bwMode="auto">
            <a:xfrm>
              <a:off x="690" y="5"/>
              <a:ext cx="184" cy="291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44"/>
            <p:cNvGrpSpPr>
              <a:grpSpLocks/>
            </p:cNvGrpSpPr>
            <p:nvPr/>
          </p:nvGrpSpPr>
          <p:grpSpPr bwMode="auto">
            <a:xfrm rot="-5400000">
              <a:off x="459" y="-403"/>
              <a:ext cx="297" cy="1104"/>
              <a:chOff x="0" y="0"/>
              <a:chExt cx="322" cy="808"/>
            </a:xfrm>
          </p:grpSpPr>
          <p:sp>
            <p:nvSpPr>
              <p:cNvPr id="17427" name="Oval 45"/>
              <p:cNvSpPr>
                <a:spLocks noChangeArrowheads="1"/>
              </p:cNvSpPr>
              <p:nvPr/>
            </p:nvSpPr>
            <p:spPr bwMode="auto">
              <a:xfrm rot="5400000">
                <a:off x="94" y="-91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8" name="Oval 46"/>
              <p:cNvSpPr>
                <a:spLocks noChangeArrowheads="1"/>
              </p:cNvSpPr>
              <p:nvPr/>
            </p:nvSpPr>
            <p:spPr bwMode="auto">
              <a:xfrm rot="5400000">
                <a:off x="94" y="-12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29" name="Oval 47"/>
              <p:cNvSpPr>
                <a:spLocks noChangeArrowheads="1"/>
              </p:cNvSpPr>
              <p:nvPr/>
            </p:nvSpPr>
            <p:spPr bwMode="auto">
              <a:xfrm rot="5400000">
                <a:off x="94" y="75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0" name="Oval 48"/>
              <p:cNvSpPr>
                <a:spLocks noChangeArrowheads="1"/>
              </p:cNvSpPr>
              <p:nvPr/>
            </p:nvSpPr>
            <p:spPr bwMode="auto">
              <a:xfrm rot="5400000">
                <a:off x="95" y="160"/>
                <a:ext cx="134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1" name="Oval 49"/>
              <p:cNvSpPr>
                <a:spLocks noChangeArrowheads="1"/>
              </p:cNvSpPr>
              <p:nvPr/>
            </p:nvSpPr>
            <p:spPr bwMode="auto">
              <a:xfrm rot="5400000">
                <a:off x="94" y="241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2" name="Oval 50"/>
              <p:cNvSpPr>
                <a:spLocks noChangeArrowheads="1"/>
              </p:cNvSpPr>
              <p:nvPr/>
            </p:nvSpPr>
            <p:spPr bwMode="auto">
              <a:xfrm rot="5400000">
                <a:off x="94" y="328"/>
                <a:ext cx="135" cy="317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Oval 51"/>
              <p:cNvSpPr>
                <a:spLocks noChangeArrowheads="1"/>
              </p:cNvSpPr>
              <p:nvPr/>
            </p:nvSpPr>
            <p:spPr bwMode="auto">
              <a:xfrm rot="5400000">
                <a:off x="88" y="413"/>
                <a:ext cx="135" cy="316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4" name="Oval 52"/>
              <p:cNvSpPr>
                <a:spLocks noChangeArrowheads="1"/>
              </p:cNvSpPr>
              <p:nvPr/>
            </p:nvSpPr>
            <p:spPr bwMode="auto">
              <a:xfrm rot="5400000">
                <a:off x="88" y="494"/>
                <a:ext cx="135" cy="316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Oval 53"/>
              <p:cNvSpPr>
                <a:spLocks noChangeArrowheads="1"/>
              </p:cNvSpPr>
              <p:nvPr/>
            </p:nvSpPr>
            <p:spPr bwMode="auto">
              <a:xfrm rot="5400000">
                <a:off x="88" y="581"/>
                <a:ext cx="135" cy="316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424" name="Oval 54"/>
            <p:cNvSpPr>
              <a:spLocks noChangeArrowheads="1"/>
            </p:cNvSpPr>
            <p:nvPr/>
          </p:nvSpPr>
          <p:spPr bwMode="auto">
            <a:xfrm>
              <a:off x="802" y="0"/>
              <a:ext cx="184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Oval 55"/>
            <p:cNvSpPr>
              <a:spLocks noChangeArrowheads="1"/>
            </p:cNvSpPr>
            <p:nvPr/>
          </p:nvSpPr>
          <p:spPr bwMode="auto">
            <a:xfrm>
              <a:off x="921" y="0"/>
              <a:ext cx="184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Oval 56"/>
            <p:cNvSpPr>
              <a:spLocks noChangeArrowheads="1"/>
            </p:cNvSpPr>
            <p:nvPr/>
          </p:nvSpPr>
          <p:spPr bwMode="auto">
            <a:xfrm>
              <a:off x="1038" y="0"/>
              <a:ext cx="183" cy="292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4" name="Text Box 57" descr="Newsprint"/>
          <p:cNvSpPr txBox="1">
            <a:spLocks noChangeArrowheads="1"/>
          </p:cNvSpPr>
          <p:nvPr/>
        </p:nvSpPr>
        <p:spPr bwMode="auto">
          <a:xfrm>
            <a:off x="0" y="152400"/>
            <a:ext cx="8153400" cy="13843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/>
              <a:t>C6. Dùng tay ép hai đầu một lò xo. Nhận xét về kết quả của lực mà tay ta tác dụng lên lò xo.</a:t>
            </a:r>
          </a:p>
          <a:p>
            <a:pPr>
              <a:spcBef>
                <a:spcPct val="50000"/>
              </a:spcBef>
            </a:pPr>
            <a:endParaRPr lang="en-US">
              <a:latin typeface="VNI-Times" pitchFamily="2" charset="0"/>
            </a:endParaRPr>
          </a:p>
        </p:txBody>
      </p:sp>
      <p:sp>
        <p:nvSpPr>
          <p:cNvPr id="14394" name="Text Box 58" descr="Newsprint"/>
          <p:cNvSpPr txBox="1">
            <a:spLocks noChangeArrowheads="1"/>
          </p:cNvSpPr>
          <p:nvPr/>
        </p:nvSpPr>
        <p:spPr bwMode="auto">
          <a:xfrm>
            <a:off x="76200" y="4191000"/>
            <a:ext cx="8763000" cy="10160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Lực mà tay ta tác dụng lên lò xo làm lò xo bị biến dạng.</a:t>
            </a:r>
          </a:p>
          <a:p>
            <a:pPr>
              <a:spcBef>
                <a:spcPct val="50000"/>
              </a:spcBef>
            </a:pPr>
            <a:endParaRPr lang="en-US" b="1">
              <a:latin typeface="VNI-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7.40741E-7 L 0.07083 0.006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5" y="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7083 0.0060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33" y="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94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134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1</cp:revision>
  <dcterms:created xsi:type="dcterms:W3CDTF">2018-02-15T01:56:37Z</dcterms:created>
  <dcterms:modified xsi:type="dcterms:W3CDTF">2018-02-15T01:58:54Z</dcterms:modified>
</cp:coreProperties>
</file>